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256" r:id="rId3"/>
    <p:sldId id="370" r:id="rId4"/>
    <p:sldId id="410" r:id="rId5"/>
    <p:sldId id="326" r:id="rId6"/>
    <p:sldId id="409" r:id="rId7"/>
    <p:sldId id="325" r:id="rId8"/>
    <p:sldId id="329" r:id="rId9"/>
    <p:sldId id="330" r:id="rId11"/>
    <p:sldId id="332" r:id="rId12"/>
    <p:sldId id="371" r:id="rId13"/>
    <p:sldId id="315" r:id="rId14"/>
    <p:sldId id="319" r:id="rId15"/>
    <p:sldId id="318" r:id="rId16"/>
    <p:sldId id="317" r:id="rId17"/>
    <p:sldId id="316" r:id="rId18"/>
    <p:sldId id="391" r:id="rId19"/>
    <p:sldId id="392" r:id="rId20"/>
    <p:sldId id="393" r:id="rId21"/>
    <p:sldId id="394" r:id="rId22"/>
    <p:sldId id="395" r:id="rId23"/>
    <p:sldId id="275" r:id="rId24"/>
    <p:sldId id="321" r:id="rId25"/>
    <p:sldId id="322" r:id="rId26"/>
    <p:sldId id="372" r:id="rId27"/>
    <p:sldId id="441" r:id="rId28"/>
    <p:sldId id="426" r:id="rId29"/>
    <p:sldId id="446" r:id="rId30"/>
    <p:sldId id="335" r:id="rId31"/>
    <p:sldId id="447" r:id="rId32"/>
    <p:sldId id="448" r:id="rId33"/>
    <p:sldId id="449" r:id="rId34"/>
    <p:sldId id="337" r:id="rId35"/>
    <p:sldId id="336" r:id="rId36"/>
    <p:sldId id="338" r:id="rId37"/>
    <p:sldId id="340" r:id="rId38"/>
    <p:sldId id="341" r:id="rId39"/>
    <p:sldId id="444" r:id="rId40"/>
  </p:sldIdLst>
  <p:sldSz cx="12192000" cy="6858000"/>
  <p:notesSz cx="6858000" cy="9144000"/>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D7D31"/>
    <a:srgbClr val="2E75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98" autoAdjust="0"/>
    <p:restoredTop sz="94660"/>
  </p:normalViewPr>
  <p:slideViewPr>
    <p:cSldViewPr snapToGrid="0">
      <p:cViewPr varScale="1">
        <p:scale>
          <a:sx n="166" d="100"/>
          <a:sy n="166" d="100"/>
        </p:scale>
        <p:origin x="368" y="1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4" Type="http://schemas.openxmlformats.org/officeDocument/2006/relationships/tags" Target="tags/tag25.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8BF2A49-1C1B-4608-A4E7-BF84E057683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8BF2A49-1C1B-4608-A4E7-BF84E057683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8BF2A49-1C1B-4608-A4E7-BF84E057683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8BF2A49-1C1B-4608-A4E7-BF84E057683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BF2A49-1C1B-4608-A4E7-BF84E057683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png"/><Relationship Id="rId6" Type="http://schemas.openxmlformats.org/officeDocument/2006/relationships/image" Target="../media/image27.png"/><Relationship Id="rId5" Type="http://schemas.openxmlformats.org/officeDocument/2006/relationships/tags" Target="../tags/tag1.xml"/><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3.png"/><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image" Target="../media/image33.png"/><Relationship Id="rId3" Type="http://schemas.openxmlformats.org/officeDocument/2006/relationships/tags" Target="../tags/tag3.xml"/><Relationship Id="rId2" Type="http://schemas.openxmlformats.org/officeDocument/2006/relationships/image" Target="../media/image32.jpeg"/><Relationship Id="rId1" Type="http://schemas.openxmlformats.org/officeDocument/2006/relationships/tags" Target="../tags/tag2.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image" Target="../media/image34.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image" Target="../media/image35.jpe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png"/><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image" Target="../media/image37.emf"/><Relationship Id="rId3" Type="http://schemas.openxmlformats.org/officeDocument/2006/relationships/tags" Target="../tags/tag11.xml"/><Relationship Id="rId2" Type="http://schemas.openxmlformats.org/officeDocument/2006/relationships/image" Target="../media/image36.png"/><Relationship Id="rId1" Type="http://schemas.openxmlformats.org/officeDocument/2006/relationships/tags" Target="../tags/tag1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image" Target="../media/image38.jpeg"/></Relationships>
</file>

<file path=ppt/slides/_rels/slide21.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image" Target="../media/image40.png"/><Relationship Id="rId4" Type="http://schemas.openxmlformats.org/officeDocument/2006/relationships/tags" Target="../tags/tag19.xml"/><Relationship Id="rId3" Type="http://schemas.openxmlformats.org/officeDocument/2006/relationships/image" Target="../media/image39.png"/><Relationship Id="rId2" Type="http://schemas.openxmlformats.org/officeDocument/2006/relationships/tags" Target="../tags/tag18.xml"/><Relationship Id="rId10" Type="http://schemas.openxmlformats.org/officeDocument/2006/relationships/slideLayout" Target="../slideLayouts/slideLayout1.xml"/><Relationship Id="rId1" Type="http://schemas.openxmlformats.org/officeDocument/2006/relationships/tags" Target="../tags/tag17.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png"/><Relationship Id="rId3" Type="http://schemas.openxmlformats.org/officeDocument/2006/relationships/tags" Target="../tags/tag24.xml"/><Relationship Id="rId2" Type="http://schemas.openxmlformats.org/officeDocument/2006/relationships/image" Target="../media/image42.png"/><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44.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jpeg"/></Relationships>
</file>

<file path=ppt/slides/_rels/slide36.xml.rels><?xml version="1.0" encoding="UTF-8" standalone="yes"?>
<Relationships xmlns="http://schemas.openxmlformats.org/package/2006/relationships"><Relationship Id="rId9" Type="http://schemas.openxmlformats.org/officeDocument/2006/relationships/image" Target="../media/image61.jpeg"/><Relationship Id="rId8" Type="http://schemas.openxmlformats.org/officeDocument/2006/relationships/image" Target="../media/image60.jpeg"/><Relationship Id="rId7" Type="http://schemas.openxmlformats.org/officeDocument/2006/relationships/image" Target="../media/image59.jpeg"/><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3" Type="http://schemas.openxmlformats.org/officeDocument/2006/relationships/image" Target="../media/image55.jpeg"/><Relationship Id="rId2" Type="http://schemas.openxmlformats.org/officeDocument/2006/relationships/image" Target="../media/image54.jpeg"/><Relationship Id="rId10" Type="http://schemas.openxmlformats.org/officeDocument/2006/relationships/slideLayout" Target="../slideLayouts/slideLayout2.xml"/><Relationship Id="rId1"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62.jpe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pn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17.pn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60033"/>
          </a:xfrm>
          <a:prstGeom prst="rect">
            <a:avLst/>
          </a:prstGeom>
        </p:spPr>
      </p:pic>
      <p:sp>
        <p:nvSpPr>
          <p:cNvPr id="2" name="文本框 1"/>
          <p:cNvSpPr txBox="1"/>
          <p:nvPr/>
        </p:nvSpPr>
        <p:spPr>
          <a:xfrm>
            <a:off x="260726" y="2366249"/>
            <a:ext cx="6645429" cy="1323439"/>
          </a:xfrm>
          <a:prstGeom prst="rect">
            <a:avLst/>
          </a:prstGeom>
          <a:noFill/>
        </p:spPr>
        <p:txBody>
          <a:bodyPr wrap="square" rtlCol="0">
            <a:spAutoFit/>
          </a:bodyPr>
          <a:lstStyle/>
          <a:p>
            <a:r>
              <a:rPr lang="en-US" altLang="zh-CN" sz="4000" b="1" dirty="0">
                <a:solidFill>
                  <a:schemeClr val="bg1"/>
                </a:solidFill>
                <a:latin typeface="+mj-ea"/>
                <a:cs typeface="思源黑体 CN Medium" panose="020B0600000000000000" charset="-122"/>
              </a:rPr>
              <a:t>The First Brand of Agricultural PV</a:t>
            </a:r>
            <a:endParaRPr lang="en-US" altLang="zh-CN" sz="4000" b="1" dirty="0">
              <a:solidFill>
                <a:schemeClr val="bg1"/>
              </a:solidFill>
              <a:latin typeface="+mj-ea"/>
              <a:cs typeface="思源黑体 CN Medium" panose="020B0600000000000000" charset="-122"/>
            </a:endParaRPr>
          </a:p>
        </p:txBody>
      </p:sp>
      <p:pic>
        <p:nvPicPr>
          <p:cNvPr id="9" name="图片 8" descr="Talesun Logo_CN_PNG_white"/>
          <p:cNvPicPr>
            <a:picLocks noChangeAspect="1"/>
          </p:cNvPicPr>
          <p:nvPr/>
        </p:nvPicPr>
        <p:blipFill rotWithShape="1">
          <a:blip r:embed="rId2"/>
          <a:srcRect r="68509"/>
          <a:stretch>
            <a:fillRect/>
          </a:stretch>
        </p:blipFill>
        <p:spPr>
          <a:xfrm>
            <a:off x="260726" y="146737"/>
            <a:ext cx="1103678" cy="1077078"/>
          </a:xfrm>
          <a:prstGeom prst="rect">
            <a:avLst/>
          </a:prstGeom>
        </p:spPr>
      </p:pic>
      <p:sp>
        <p:nvSpPr>
          <p:cNvPr id="4" name="矩形 3"/>
          <p:cNvSpPr/>
          <p:nvPr/>
        </p:nvSpPr>
        <p:spPr>
          <a:xfrm>
            <a:off x="260726" y="1258253"/>
            <a:ext cx="3631507" cy="1107996"/>
          </a:xfrm>
          <a:prstGeom prst="rect">
            <a:avLst/>
          </a:prstGeom>
        </p:spPr>
        <p:txBody>
          <a:bodyPr wrap="none">
            <a:spAutoFit/>
          </a:bodyPr>
          <a:lstStyle/>
          <a:p>
            <a:r>
              <a:rPr lang="en-US" altLang="zh-CN" sz="6600" b="1" dirty="0">
                <a:solidFill>
                  <a:schemeClr val="bg1"/>
                </a:solidFill>
                <a:latin typeface="+mj-ea"/>
              </a:rPr>
              <a:t>Talesun</a:t>
            </a:r>
            <a:r>
              <a:rPr lang="zh-CN" altLang="en-US" sz="6600" b="1" dirty="0">
                <a:solidFill>
                  <a:schemeClr val="bg1"/>
                </a:solidFill>
                <a:latin typeface="+mj-ea"/>
              </a:rPr>
              <a:t> </a:t>
            </a:r>
            <a:endParaRPr lang="en-US" altLang="zh-CN" sz="6600" b="1" dirty="0">
              <a:solidFill>
                <a:schemeClr val="bg1"/>
              </a:solidFill>
              <a:latin typeface="+mj-ea"/>
            </a:endParaRPr>
          </a:p>
        </p:txBody>
      </p:sp>
      <p:sp>
        <p:nvSpPr>
          <p:cNvPr id="6" name="TextBox 2"/>
          <p:cNvSpPr txBox="1"/>
          <p:nvPr/>
        </p:nvSpPr>
        <p:spPr>
          <a:xfrm>
            <a:off x="260726" y="6122987"/>
            <a:ext cx="2516907" cy="626253"/>
          </a:xfrm>
          <a:prstGeom prst="rect">
            <a:avLst/>
          </a:prstGeom>
          <a:noFill/>
        </p:spPr>
        <p:txBody>
          <a:bodyPr wrap="square" lIns="193475" tIns="96738" rIns="193475" bIns="96738" rtlCol="0">
            <a:spAutoFit/>
          </a:bodyPr>
          <a:lstStyle/>
          <a:p>
            <a:r>
              <a:rPr lang="en-US" altLang="zh-CN" sz="1400" b="1" dirty="0">
                <a:solidFill>
                  <a:schemeClr val="bg1"/>
                </a:solidFill>
                <a:latin typeface="Arial" panose="020B0604020202020204" pitchFamily="34" charset="0"/>
                <a:cs typeface="Arial" panose="020B0604020202020204" pitchFamily="34" charset="0"/>
                <a:sym typeface="+mn-lt"/>
              </a:rPr>
              <a:t>www.talesun.com</a:t>
            </a:r>
            <a:endParaRPr lang="en-US" altLang="zh-CN" sz="1400" b="1" dirty="0">
              <a:solidFill>
                <a:schemeClr val="bg1"/>
              </a:solidFill>
              <a:latin typeface="Arial" panose="020B0604020202020204" pitchFamily="34" charset="0"/>
              <a:cs typeface="Arial" panose="020B0604020202020204" pitchFamily="34" charset="0"/>
              <a:sym typeface="+mn-lt"/>
            </a:endParaRPr>
          </a:p>
          <a:p>
            <a:r>
              <a:rPr lang="en-US" altLang="zh-CN" sz="1400" b="1" dirty="0">
                <a:solidFill>
                  <a:schemeClr val="bg1"/>
                </a:solidFill>
                <a:latin typeface="Arial" panose="020B0604020202020204" pitchFamily="34" charset="0"/>
                <a:cs typeface="Arial" panose="020B0604020202020204" pitchFamily="34" charset="0"/>
                <a:sym typeface="+mn-lt"/>
              </a:rPr>
              <a:t>sales@talesun.com</a:t>
            </a:r>
            <a:endParaRPr lang="zh-CN" altLang="en-US" sz="1400" b="1" dirty="0">
              <a:solidFill>
                <a:schemeClr val="bg1"/>
              </a:solidFill>
              <a:latin typeface="Arial" panose="020B0604020202020204" pitchFamily="34" charset="0"/>
              <a:cs typeface="Arial" panose="020B0604020202020204" pitchFamily="34" charset="0"/>
              <a:sym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0" y="530345"/>
            <a:ext cx="804211" cy="37130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15" b="1" dirty="0">
                <a:cs typeface="+mn-ea"/>
                <a:sym typeface="+mn-lt"/>
              </a:rPr>
              <a:t> </a:t>
            </a:r>
            <a:endParaRPr lang="zh-CN" altLang="en-US" sz="2115" b="1" dirty="0">
              <a:cs typeface="+mn-ea"/>
              <a:sym typeface="+mn-lt"/>
            </a:endParaRPr>
          </a:p>
        </p:txBody>
      </p:sp>
      <p:cxnSp>
        <p:nvCxnSpPr>
          <p:cNvPr id="21" name="直接连接符 20"/>
          <p:cNvCxnSpPr/>
          <p:nvPr/>
        </p:nvCxnSpPr>
        <p:spPr>
          <a:xfrm flipV="1">
            <a:off x="1005774" y="529925"/>
            <a:ext cx="0" cy="372145"/>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3006522" y="2026675"/>
            <a:ext cx="801907" cy="72008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矩形 17"/>
          <p:cNvSpPr/>
          <p:nvPr/>
        </p:nvSpPr>
        <p:spPr>
          <a:xfrm>
            <a:off x="4086642" y="2026675"/>
            <a:ext cx="4704068" cy="7200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TextBox 3"/>
          <p:cNvSpPr txBox="1"/>
          <p:nvPr/>
        </p:nvSpPr>
        <p:spPr>
          <a:xfrm>
            <a:off x="3126885" y="2141074"/>
            <a:ext cx="527709" cy="461665"/>
          </a:xfrm>
          <a:prstGeom prst="rect">
            <a:avLst/>
          </a:prstGeom>
          <a:noFill/>
        </p:spPr>
        <p:txBody>
          <a:bodyPr wrap="none" rtlCol="0">
            <a:spAutoFit/>
          </a:bodyPr>
          <a:lstStyle/>
          <a:p>
            <a:r>
              <a:rPr lang="en-US" altLang="zh-CN" sz="2400" dirty="0">
                <a:solidFill>
                  <a:schemeClr val="bg1"/>
                </a:solidFill>
                <a:cs typeface="+mn-ea"/>
                <a:sym typeface="+mn-lt"/>
              </a:rPr>
              <a:t>01</a:t>
            </a:r>
            <a:endParaRPr lang="zh-CN" altLang="en-US" sz="2400" dirty="0">
              <a:solidFill>
                <a:schemeClr val="bg1"/>
              </a:solidFill>
              <a:cs typeface="+mn-ea"/>
              <a:sym typeface="+mn-lt"/>
            </a:endParaRPr>
          </a:p>
        </p:txBody>
      </p:sp>
      <p:sp>
        <p:nvSpPr>
          <p:cNvPr id="23" name="TextBox 4"/>
          <p:cNvSpPr txBox="1"/>
          <p:nvPr/>
        </p:nvSpPr>
        <p:spPr>
          <a:xfrm>
            <a:off x="4230658" y="2186660"/>
            <a:ext cx="3192349" cy="400110"/>
          </a:xfrm>
          <a:prstGeom prst="rect">
            <a:avLst/>
          </a:prstGeom>
          <a:noFill/>
        </p:spPr>
        <p:txBody>
          <a:bodyPr wrap="none" rtlCol="0">
            <a:spAutoFit/>
          </a:bodyPr>
          <a:lstStyle/>
          <a:p>
            <a:r>
              <a:rPr lang="en-US" altLang="zh-CN" sz="2000" dirty="0" err="1">
                <a:latin typeface="Arial" panose="020B0604020202020204" pitchFamily="34" charset="0"/>
                <a:cs typeface="Arial" panose="020B0604020202020204" pitchFamily="34" charset="0"/>
              </a:rPr>
              <a:t>Talesun</a:t>
            </a:r>
            <a:r>
              <a:rPr lang="en-US" altLang="zh-CN" sz="2000" dirty="0">
                <a:latin typeface="Arial" panose="020B0604020202020204" pitchFamily="34" charset="0"/>
                <a:cs typeface="Arial" panose="020B0604020202020204" pitchFamily="34" charset="0"/>
              </a:rPr>
              <a:t> - Company Profile</a:t>
            </a:r>
            <a:endParaRPr lang="en-US" altLang="zh-CN" sz="2000" dirty="0">
              <a:latin typeface="Arial" panose="020B0604020202020204" pitchFamily="34" charset="0"/>
              <a:cs typeface="Arial" panose="020B0604020202020204" pitchFamily="34" charset="0"/>
            </a:endParaRPr>
          </a:p>
        </p:txBody>
      </p:sp>
      <p:sp>
        <p:nvSpPr>
          <p:cNvPr id="24" name="矩形 23"/>
          <p:cNvSpPr/>
          <p:nvPr/>
        </p:nvSpPr>
        <p:spPr>
          <a:xfrm>
            <a:off x="3006522" y="3085420"/>
            <a:ext cx="801907" cy="72008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矩形 24"/>
          <p:cNvSpPr/>
          <p:nvPr/>
        </p:nvSpPr>
        <p:spPr>
          <a:xfrm>
            <a:off x="4086642" y="3085420"/>
            <a:ext cx="4704068" cy="72008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TextBox 21"/>
          <p:cNvSpPr txBox="1"/>
          <p:nvPr/>
        </p:nvSpPr>
        <p:spPr>
          <a:xfrm>
            <a:off x="3150538" y="3200028"/>
            <a:ext cx="527709" cy="461665"/>
          </a:xfrm>
          <a:prstGeom prst="rect">
            <a:avLst/>
          </a:prstGeom>
          <a:noFill/>
        </p:spPr>
        <p:txBody>
          <a:bodyPr wrap="none" rtlCol="0">
            <a:spAutoFit/>
          </a:bodyPr>
          <a:lstStyle/>
          <a:p>
            <a:r>
              <a:rPr lang="en-US" altLang="zh-CN" sz="2400" dirty="0">
                <a:solidFill>
                  <a:schemeClr val="bg1"/>
                </a:solidFill>
                <a:cs typeface="+mn-ea"/>
                <a:sym typeface="+mn-lt"/>
              </a:rPr>
              <a:t>02</a:t>
            </a:r>
            <a:endParaRPr lang="zh-CN" altLang="en-US" sz="2400" dirty="0">
              <a:solidFill>
                <a:schemeClr val="bg1"/>
              </a:solidFill>
              <a:cs typeface="+mn-ea"/>
              <a:sym typeface="+mn-lt"/>
            </a:endParaRPr>
          </a:p>
        </p:txBody>
      </p:sp>
      <p:sp>
        <p:nvSpPr>
          <p:cNvPr id="27" name="TextBox 22"/>
          <p:cNvSpPr txBox="1"/>
          <p:nvPr/>
        </p:nvSpPr>
        <p:spPr>
          <a:xfrm>
            <a:off x="4230658" y="3245405"/>
            <a:ext cx="4472058" cy="400110"/>
          </a:xfrm>
          <a:prstGeom prst="rect">
            <a:avLst/>
          </a:prstGeom>
          <a:noFill/>
        </p:spPr>
        <p:txBody>
          <a:bodyPr wrap="none" rtlCol="0">
            <a:spAutoFit/>
          </a:bodyPr>
          <a:lstStyle/>
          <a:p>
            <a:r>
              <a:rPr lang="en-US" altLang="zh-CN" sz="2000" dirty="0" err="1">
                <a:solidFill>
                  <a:schemeClr val="bg1"/>
                </a:solidFill>
                <a:latin typeface="Arial" panose="020B0604020202020204" pitchFamily="34" charset="0"/>
                <a:cs typeface="Arial" panose="020B0604020202020204" pitchFamily="34" charset="0"/>
              </a:rPr>
              <a:t>Talesun</a:t>
            </a:r>
            <a:r>
              <a:rPr lang="en-US" altLang="zh-CN" sz="2000" dirty="0">
                <a:solidFill>
                  <a:schemeClr val="bg1"/>
                </a:solidFill>
                <a:latin typeface="Arial" panose="020B0604020202020204" pitchFamily="34" charset="0"/>
                <a:cs typeface="Arial" panose="020B0604020202020204" pitchFamily="34" charset="0"/>
              </a:rPr>
              <a:t> - </a:t>
            </a:r>
            <a:r>
              <a:rPr lang="en-US" altLang="zh-CN" sz="2000" dirty="0">
                <a:solidFill>
                  <a:schemeClr val="bg1"/>
                </a:solidFill>
                <a:cs typeface="+mn-ea"/>
              </a:rPr>
              <a:t>Introduction to Agricultural PV</a:t>
            </a:r>
            <a:endParaRPr lang="en-US" altLang="zh-CN" sz="2000" dirty="0">
              <a:solidFill>
                <a:schemeClr val="bg1"/>
              </a:solidFill>
              <a:cs typeface="+mn-ea"/>
            </a:endParaRPr>
          </a:p>
        </p:txBody>
      </p:sp>
      <p:sp>
        <p:nvSpPr>
          <p:cNvPr id="28" name="矩形 27"/>
          <p:cNvSpPr/>
          <p:nvPr/>
        </p:nvSpPr>
        <p:spPr>
          <a:xfrm>
            <a:off x="3006522" y="4248679"/>
            <a:ext cx="801907" cy="72008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矩形 28"/>
          <p:cNvSpPr/>
          <p:nvPr/>
        </p:nvSpPr>
        <p:spPr>
          <a:xfrm>
            <a:off x="4086642" y="4248679"/>
            <a:ext cx="4704068" cy="7200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TextBox 23"/>
          <p:cNvSpPr txBox="1"/>
          <p:nvPr/>
        </p:nvSpPr>
        <p:spPr>
          <a:xfrm>
            <a:off x="3150538" y="4363078"/>
            <a:ext cx="527709" cy="461665"/>
          </a:xfrm>
          <a:prstGeom prst="rect">
            <a:avLst/>
          </a:prstGeom>
          <a:noFill/>
        </p:spPr>
        <p:txBody>
          <a:bodyPr wrap="none" rtlCol="0">
            <a:spAutoFit/>
          </a:bodyPr>
          <a:lstStyle/>
          <a:p>
            <a:r>
              <a:rPr lang="en-US" altLang="zh-CN" sz="2400" dirty="0">
                <a:solidFill>
                  <a:schemeClr val="bg1"/>
                </a:solidFill>
                <a:cs typeface="+mn-ea"/>
                <a:sym typeface="+mn-lt"/>
              </a:rPr>
              <a:t>03</a:t>
            </a:r>
            <a:endParaRPr lang="zh-CN" altLang="en-US" sz="2400" dirty="0">
              <a:solidFill>
                <a:schemeClr val="bg1"/>
              </a:solidFill>
              <a:cs typeface="+mn-ea"/>
              <a:sym typeface="+mn-lt"/>
            </a:endParaRPr>
          </a:p>
        </p:txBody>
      </p:sp>
      <p:sp>
        <p:nvSpPr>
          <p:cNvPr id="31" name="TextBox 26"/>
          <p:cNvSpPr txBox="1"/>
          <p:nvPr/>
        </p:nvSpPr>
        <p:spPr>
          <a:xfrm>
            <a:off x="4230370" y="4408805"/>
            <a:ext cx="4366260" cy="398780"/>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Talesun - </a:t>
            </a:r>
            <a:r>
              <a:rPr lang="en-US" altLang="zh-CN" sz="2000" dirty="0">
                <a:cs typeface="+mn-ea"/>
                <a:sym typeface="+mn-ea"/>
              </a:rPr>
              <a:t>Agrivoltaics Projects</a:t>
            </a:r>
            <a:endParaRPr lang="en-US" altLang="zh-CN" sz="2000" dirty="0">
              <a:cs typeface="+mn-ea"/>
            </a:endParaRPr>
          </a:p>
        </p:txBody>
      </p:sp>
      <p:sp>
        <p:nvSpPr>
          <p:cNvPr id="32" name="TextBox 24"/>
          <p:cNvSpPr txBox="1"/>
          <p:nvPr/>
        </p:nvSpPr>
        <p:spPr>
          <a:xfrm>
            <a:off x="1105470" y="508248"/>
            <a:ext cx="1361270" cy="418576"/>
          </a:xfrm>
          <a:prstGeom prst="rect">
            <a:avLst/>
          </a:prstGeom>
          <a:noFill/>
        </p:spPr>
        <p:txBody>
          <a:bodyPr wrap="none" rtlCol="0">
            <a:spAutoFit/>
          </a:bodyPr>
          <a:lstStyle/>
          <a:p>
            <a:r>
              <a:rPr lang="en-US" altLang="zh-CN" sz="2120" b="1" dirty="0">
                <a:latin typeface="Arial" panose="020B0604020202020204" pitchFamily="34" charset="0"/>
                <a:cs typeface="Arial" panose="020B0604020202020204" pitchFamily="34" charset="0"/>
                <a:sym typeface="+mn-lt"/>
              </a:rPr>
              <a:t>Contents</a:t>
            </a:r>
            <a:endParaRPr lang="zh-CN" altLang="en-US" sz="2120" b="1" dirty="0">
              <a:latin typeface="Arial" panose="020B0604020202020204" pitchFamily="34" charset="0"/>
              <a:cs typeface="Arial" panose="020B0604020202020204" pitchFamily="34" charset="0"/>
              <a:sym typeface="+mn-lt"/>
            </a:endParaRPr>
          </a:p>
        </p:txBody>
      </p:sp>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852060" y="288837"/>
            <a:ext cx="948228" cy="85432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0" y="1583233"/>
            <a:ext cx="12192000" cy="706755"/>
          </a:xfrm>
          <a:prstGeom prst="rect">
            <a:avLst/>
          </a:prstGeom>
          <a:noFill/>
        </p:spPr>
        <p:txBody>
          <a:bodyPr wrap="square" rtlCol="0">
            <a:spAutoFit/>
          </a:bodyPr>
          <a:lstStyle/>
          <a:p>
            <a:pPr algn="ctr"/>
            <a:r>
              <a:rPr lang="en-US" altLang="zh-CN" sz="4000" b="1" dirty="0">
                <a:solidFill>
                  <a:schemeClr val="accent2"/>
                </a:solidFill>
                <a:latin typeface="Arial" panose="020B0604020202020204" pitchFamily="34" charset="0"/>
                <a:ea typeface="思源黑体 CN Heavy" panose="020B0A00000000000000" charset="-122"/>
                <a:cs typeface="Arial" panose="020B0604020202020204" pitchFamily="34" charset="0"/>
              </a:rPr>
              <a:t>Multiple Types of PV + Agriculture</a:t>
            </a:r>
            <a:endParaRPr lang="zh-CN" altLang="en-US" sz="4000" b="1" dirty="0">
              <a:solidFill>
                <a:schemeClr val="accent2"/>
              </a:solidFill>
              <a:latin typeface="Arial" panose="020B0604020202020204" pitchFamily="34" charset="0"/>
              <a:ea typeface="思源黑体 CN Heavy" panose="020B0A00000000000000" charset="-122"/>
              <a:cs typeface="Arial" panose="020B0604020202020204" pitchFamily="34" charset="0"/>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459997" y="2777771"/>
            <a:ext cx="2520000" cy="1417500"/>
          </a:xfrm>
          <a:prstGeom prst="rect">
            <a:avLst/>
          </a:prstGeom>
        </p:spPr>
      </p:pic>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777771"/>
            <a:ext cx="2520000" cy="1417500"/>
          </a:xfrm>
          <a:prstGeom prst="rect">
            <a:avLst/>
          </a:prstGeom>
        </p:spPr>
      </p:pic>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2003" y="2777771"/>
            <a:ext cx="2520000" cy="1417500"/>
          </a:xfrm>
          <a:prstGeom prst="rect">
            <a:avLst/>
          </a:prstGeom>
        </p:spPr>
      </p:pic>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427" y="2778191"/>
            <a:ext cx="2520000" cy="1417080"/>
          </a:xfrm>
          <a:prstGeom prst="rect">
            <a:avLst/>
          </a:prstGeom>
        </p:spPr>
      </p:pic>
      <p:pic>
        <p:nvPicPr>
          <p:cNvPr id="3" name="Picture 6"/>
          <p:cNvPicPr>
            <a:picLocks noChangeAspect="1" noChangeArrowheads="1"/>
          </p:cNvPicPr>
          <p:nvPr>
            <p:custDataLst>
              <p:tags r:id="rId5"/>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4773930" y="4922520"/>
            <a:ext cx="2520315" cy="1392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矩形 12"/>
          <p:cNvSpPr/>
          <p:nvPr/>
        </p:nvSpPr>
        <p:spPr>
          <a:xfrm>
            <a:off x="0" y="504731"/>
            <a:ext cx="804211" cy="37130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15" b="1" dirty="0">
                <a:cs typeface="+mn-ea"/>
                <a:sym typeface="+mn-lt"/>
              </a:rPr>
              <a:t> </a:t>
            </a:r>
            <a:endParaRPr lang="zh-CN" altLang="en-US" sz="2115" b="1" dirty="0">
              <a:cs typeface="+mn-ea"/>
              <a:sym typeface="+mn-lt"/>
            </a:endParaRPr>
          </a:p>
        </p:txBody>
      </p:sp>
      <p:cxnSp>
        <p:nvCxnSpPr>
          <p:cNvPr id="14" name="直接连接符 13"/>
          <p:cNvCxnSpPr/>
          <p:nvPr/>
        </p:nvCxnSpPr>
        <p:spPr>
          <a:xfrm flipV="1">
            <a:off x="1005774" y="504311"/>
            <a:ext cx="0" cy="372145"/>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804211" y="4195271"/>
            <a:ext cx="2520000" cy="338554"/>
          </a:xfrm>
          <a:prstGeom prst="rect">
            <a:avLst/>
          </a:prstGeom>
        </p:spPr>
        <p:txBody>
          <a:bodyPr wrap="square">
            <a:spAutoFit/>
          </a:bodyPr>
          <a:lstStyle/>
          <a:p>
            <a:pPr algn="ctr"/>
            <a:r>
              <a:rPr lang="en-US" altLang="zh-CN" sz="1600" b="1" dirty="0" err="1">
                <a:solidFill>
                  <a:schemeClr val="accent2"/>
                </a:solidFill>
                <a:latin typeface="Arial" panose="020B0604020202020204" pitchFamily="34" charset="0"/>
                <a:ea typeface="思源黑体 CN Heavy" panose="020B0A00000000000000" charset="-122"/>
                <a:cs typeface="Arial" panose="020B0604020202020204" pitchFamily="34" charset="0"/>
              </a:rPr>
              <a:t>Agri-voltaics</a:t>
            </a:r>
            <a:endParaRPr lang="zh-CN" altLang="en-US" sz="1600" b="1" dirty="0">
              <a:solidFill>
                <a:schemeClr val="accent2"/>
              </a:solidFill>
              <a:latin typeface="Arial" panose="020B0604020202020204" pitchFamily="34" charset="0"/>
              <a:ea typeface="思源黑体 CN Heavy" panose="020B0A00000000000000" charset="-122"/>
              <a:cs typeface="Arial" panose="020B0604020202020204" pitchFamily="34" charset="0"/>
            </a:endParaRPr>
          </a:p>
        </p:txBody>
      </p:sp>
      <p:sp>
        <p:nvSpPr>
          <p:cNvPr id="22" name="矩形 21"/>
          <p:cNvSpPr/>
          <p:nvPr/>
        </p:nvSpPr>
        <p:spPr>
          <a:xfrm>
            <a:off x="3459998" y="4195271"/>
            <a:ext cx="2520000" cy="338554"/>
          </a:xfrm>
          <a:prstGeom prst="rect">
            <a:avLst/>
          </a:prstGeom>
        </p:spPr>
        <p:txBody>
          <a:bodyPr wrap="square">
            <a:spAutoFit/>
          </a:bodyPr>
          <a:lstStyle/>
          <a:p>
            <a:pPr algn="ctr"/>
            <a:r>
              <a:rPr lang="en-US" altLang="zh-CN" sz="1600" b="1" dirty="0">
                <a:solidFill>
                  <a:schemeClr val="accent2"/>
                </a:solidFill>
                <a:latin typeface="Arial" panose="020B0604020202020204" pitchFamily="34" charset="0"/>
                <a:ea typeface="思源黑体 CN Heavy" panose="020B0A00000000000000" charset="-122"/>
                <a:cs typeface="Arial" panose="020B0604020202020204" pitchFamily="34" charset="0"/>
              </a:rPr>
              <a:t>Forestry </a:t>
            </a:r>
            <a:r>
              <a:rPr lang="en-US" altLang="zh-CN" sz="1600" b="1" dirty="0" err="1">
                <a:solidFill>
                  <a:schemeClr val="accent2"/>
                </a:solidFill>
                <a:latin typeface="Arial" panose="020B0604020202020204" pitchFamily="34" charset="0"/>
                <a:ea typeface="思源黑体 CN Heavy" panose="020B0A00000000000000" charset="-122"/>
                <a:cs typeface="Arial" panose="020B0604020202020204" pitchFamily="34" charset="0"/>
              </a:rPr>
              <a:t>Agri-voltaics</a:t>
            </a:r>
            <a:endParaRPr lang="en-US" altLang="zh-CN" sz="1600" b="1" dirty="0">
              <a:solidFill>
                <a:schemeClr val="accent2"/>
              </a:solidFill>
              <a:latin typeface="Arial" panose="020B0604020202020204" pitchFamily="34" charset="0"/>
              <a:ea typeface="思源黑体 CN Heavy" panose="020B0A00000000000000" charset="-122"/>
              <a:cs typeface="Arial" panose="020B0604020202020204" pitchFamily="34" charset="0"/>
            </a:endParaRPr>
          </a:p>
        </p:txBody>
      </p:sp>
      <p:sp>
        <p:nvSpPr>
          <p:cNvPr id="23" name="矩形 22"/>
          <p:cNvSpPr/>
          <p:nvPr/>
        </p:nvSpPr>
        <p:spPr>
          <a:xfrm>
            <a:off x="6095999" y="4195271"/>
            <a:ext cx="2520001" cy="584775"/>
          </a:xfrm>
          <a:prstGeom prst="rect">
            <a:avLst/>
          </a:prstGeom>
        </p:spPr>
        <p:txBody>
          <a:bodyPr wrap="square">
            <a:spAutoFit/>
          </a:bodyPr>
          <a:lstStyle/>
          <a:p>
            <a:pPr algn="ctr"/>
            <a:r>
              <a:rPr lang="en-US" altLang="zh-CN" sz="1600" b="1" dirty="0">
                <a:solidFill>
                  <a:schemeClr val="accent2"/>
                </a:solidFill>
                <a:latin typeface="Arial" panose="020B0604020202020204" pitchFamily="34" charset="0"/>
                <a:ea typeface="思源黑体 CN Heavy" panose="020B0A00000000000000" charset="-122"/>
                <a:cs typeface="Arial" panose="020B0604020202020204" pitchFamily="34" charset="0"/>
              </a:rPr>
              <a:t>Animal Husbandry</a:t>
            </a:r>
            <a:endParaRPr lang="en-US" altLang="zh-CN" sz="1600" b="1" dirty="0">
              <a:solidFill>
                <a:schemeClr val="accent2"/>
              </a:solidFill>
              <a:latin typeface="Arial" panose="020B0604020202020204" pitchFamily="34" charset="0"/>
              <a:ea typeface="思源黑体 CN Heavy" panose="020B0A00000000000000" charset="-122"/>
              <a:cs typeface="Arial" panose="020B0604020202020204" pitchFamily="34" charset="0"/>
            </a:endParaRPr>
          </a:p>
          <a:p>
            <a:pPr algn="ctr"/>
            <a:r>
              <a:rPr lang="en-US" altLang="zh-CN" sz="1600" b="1" dirty="0">
                <a:solidFill>
                  <a:schemeClr val="accent2"/>
                </a:solidFill>
                <a:latin typeface="Arial" panose="020B0604020202020204" pitchFamily="34" charset="0"/>
                <a:ea typeface="思源黑体 CN Heavy" panose="020B0A00000000000000" charset="-122"/>
                <a:cs typeface="Arial" panose="020B0604020202020204" pitchFamily="34" charset="0"/>
              </a:rPr>
              <a:t> </a:t>
            </a:r>
            <a:r>
              <a:rPr lang="en-US" altLang="zh-CN" sz="1600" b="1" dirty="0" err="1">
                <a:solidFill>
                  <a:schemeClr val="accent2"/>
                </a:solidFill>
                <a:latin typeface="Arial" panose="020B0604020202020204" pitchFamily="34" charset="0"/>
                <a:ea typeface="思源黑体 CN Heavy" panose="020B0A00000000000000" charset="-122"/>
                <a:cs typeface="Arial" panose="020B0604020202020204" pitchFamily="34" charset="0"/>
              </a:rPr>
              <a:t>Agri-voltaics</a:t>
            </a:r>
            <a:endParaRPr lang="en-US" altLang="zh-CN" sz="1600" b="1" dirty="0">
              <a:solidFill>
                <a:schemeClr val="accent2"/>
              </a:solidFill>
              <a:latin typeface="Arial" panose="020B0604020202020204" pitchFamily="34" charset="0"/>
              <a:ea typeface="思源黑体 CN Heavy" panose="020B0A00000000000000" charset="-122"/>
              <a:cs typeface="Arial" panose="020B0604020202020204" pitchFamily="34" charset="0"/>
            </a:endParaRPr>
          </a:p>
        </p:txBody>
      </p:sp>
      <p:sp>
        <p:nvSpPr>
          <p:cNvPr id="24" name="矩形 23"/>
          <p:cNvSpPr/>
          <p:nvPr/>
        </p:nvSpPr>
        <p:spPr>
          <a:xfrm>
            <a:off x="8732000" y="4195271"/>
            <a:ext cx="2655787" cy="338554"/>
          </a:xfrm>
          <a:prstGeom prst="rect">
            <a:avLst/>
          </a:prstGeom>
        </p:spPr>
        <p:txBody>
          <a:bodyPr wrap="square">
            <a:spAutoFit/>
          </a:bodyPr>
          <a:lstStyle/>
          <a:p>
            <a:pPr algn="ctr"/>
            <a:r>
              <a:rPr lang="en-US" altLang="zh-CN" sz="1600" b="1" dirty="0">
                <a:solidFill>
                  <a:schemeClr val="accent2"/>
                </a:solidFill>
                <a:latin typeface="Arial" panose="020B0604020202020204" pitchFamily="34" charset="0"/>
                <a:ea typeface="思源黑体 CN Heavy" panose="020B0A00000000000000" charset="-122"/>
                <a:cs typeface="Arial" panose="020B0604020202020204" pitchFamily="34" charset="0"/>
              </a:rPr>
              <a:t>Fishery </a:t>
            </a:r>
            <a:r>
              <a:rPr lang="en-US" altLang="zh-CN" sz="1600" b="1" dirty="0" err="1">
                <a:solidFill>
                  <a:schemeClr val="accent2"/>
                </a:solidFill>
                <a:latin typeface="Arial" panose="020B0604020202020204" pitchFamily="34" charset="0"/>
                <a:ea typeface="思源黑体 CN Heavy" panose="020B0A00000000000000" charset="-122"/>
                <a:cs typeface="Arial" panose="020B0604020202020204" pitchFamily="34" charset="0"/>
              </a:rPr>
              <a:t>Agri-voltaics</a:t>
            </a:r>
            <a:endParaRPr lang="en-US" altLang="zh-CN" sz="1600" b="1" dirty="0">
              <a:solidFill>
                <a:schemeClr val="accent2"/>
              </a:solidFill>
              <a:latin typeface="Arial" panose="020B0604020202020204" pitchFamily="34" charset="0"/>
              <a:ea typeface="思源黑体 CN Heavy" panose="020B0A00000000000000" charset="-122"/>
              <a:cs typeface="Arial" panose="020B0604020202020204" pitchFamily="34" charset="0"/>
            </a:endParaRPr>
          </a:p>
        </p:txBody>
      </p:sp>
      <p:sp>
        <p:nvSpPr>
          <p:cNvPr id="25" name="矩形 24"/>
          <p:cNvSpPr/>
          <p:nvPr/>
        </p:nvSpPr>
        <p:spPr>
          <a:xfrm>
            <a:off x="4774245" y="6339225"/>
            <a:ext cx="2520000" cy="338554"/>
          </a:xfrm>
          <a:prstGeom prst="rect">
            <a:avLst/>
          </a:prstGeom>
        </p:spPr>
        <p:txBody>
          <a:bodyPr wrap="square">
            <a:spAutoFit/>
          </a:bodyPr>
          <a:lstStyle/>
          <a:p>
            <a:pPr algn="ctr"/>
            <a:r>
              <a:rPr lang="en-US" altLang="zh-CN" sz="1600" b="1" dirty="0" err="1">
                <a:solidFill>
                  <a:schemeClr val="accent2"/>
                </a:solidFill>
                <a:latin typeface="Arial" panose="020B0604020202020204" pitchFamily="34" charset="0"/>
                <a:ea typeface="思源黑体 CN Heavy" panose="020B0A00000000000000" charset="-122"/>
                <a:cs typeface="Arial" panose="020B0604020202020204" pitchFamily="34" charset="0"/>
              </a:rPr>
              <a:t>PV+Other</a:t>
            </a:r>
            <a:endParaRPr lang="en-US" altLang="zh-CN" sz="1600" b="1" dirty="0">
              <a:solidFill>
                <a:schemeClr val="accent2"/>
              </a:solidFill>
              <a:latin typeface="Arial" panose="020B0604020202020204" pitchFamily="34" charset="0"/>
              <a:ea typeface="思源黑体 CN Heavy" panose="020B0A00000000000000" charset="-122"/>
              <a:cs typeface="Arial" panose="020B0604020202020204" pitchFamily="34" charset="0"/>
            </a:endParaRPr>
          </a:p>
        </p:txBody>
      </p:sp>
      <p:sp>
        <p:nvSpPr>
          <p:cNvPr id="26" name="TextBox 22"/>
          <p:cNvSpPr txBox="1"/>
          <p:nvPr/>
        </p:nvSpPr>
        <p:spPr>
          <a:xfrm>
            <a:off x="1143124" y="504311"/>
            <a:ext cx="4472058" cy="400110"/>
          </a:xfrm>
          <a:prstGeom prst="rect">
            <a:avLst/>
          </a:prstGeom>
          <a:noFill/>
        </p:spPr>
        <p:txBody>
          <a:bodyPr wrap="none" rtlCol="0">
            <a:spAutoFit/>
          </a:bodyPr>
          <a:lstStyle/>
          <a:p>
            <a:r>
              <a:rPr lang="en-US" altLang="zh-CN" sz="2000" b="1" dirty="0" err="1">
                <a:latin typeface="Arial" panose="020B0604020202020204" pitchFamily="34" charset="0"/>
                <a:cs typeface="Arial" panose="020B0604020202020204" pitchFamily="34" charset="0"/>
              </a:rPr>
              <a:t>Talesun</a:t>
            </a:r>
            <a:r>
              <a:rPr lang="en-US" altLang="zh-CN" sz="2000" b="1" dirty="0">
                <a:latin typeface="Arial" panose="020B0604020202020204" pitchFamily="34" charset="0"/>
                <a:cs typeface="Arial" panose="020B0604020202020204" pitchFamily="34" charset="0"/>
              </a:rPr>
              <a:t> </a:t>
            </a:r>
            <a:r>
              <a:rPr lang="en-US" altLang="zh-CN" sz="2000" b="1" dirty="0">
                <a:cs typeface="+mn-ea"/>
              </a:rPr>
              <a:t>Introduction to Agricultural PV</a:t>
            </a:r>
            <a:endParaRPr lang="en-US" altLang="zh-CN" sz="2000" b="1" dirty="0">
              <a:cs typeface="+mn-ea"/>
            </a:endParaRPr>
          </a:p>
        </p:txBody>
      </p:sp>
      <p:pic>
        <p:nvPicPr>
          <p:cNvPr id="27" name="图片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52060" y="288837"/>
            <a:ext cx="948228" cy="85432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6350"/>
            <a:ext cx="12195614" cy="6858000"/>
          </a:xfrm>
          <a:prstGeom prst="rect">
            <a:avLst/>
          </a:prstGeom>
        </p:spPr>
      </p:pic>
      <p:sp>
        <p:nvSpPr>
          <p:cNvPr id="8" name="矩形 7"/>
          <p:cNvSpPr/>
          <p:nvPr/>
        </p:nvSpPr>
        <p:spPr>
          <a:xfrm>
            <a:off x="0" y="0"/>
            <a:ext cx="4789805" cy="2505710"/>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20113" y="722252"/>
            <a:ext cx="4461708" cy="1345048"/>
          </a:xfrm>
          <a:prstGeom prst="rect">
            <a:avLst/>
          </a:prstGeom>
        </p:spPr>
        <p:txBody>
          <a:bodyPr wrap="square">
            <a:spAutoFit/>
          </a:bodyPr>
          <a:lstStyle/>
          <a:p>
            <a:pPr>
              <a:lnSpc>
                <a:spcPct val="150000"/>
              </a:lnSpc>
            </a:pPr>
            <a:r>
              <a:rPr lang="en-US" altLang="zh-CN" sz="1400" dirty="0">
                <a:latin typeface="Arial" panose="020B0604020202020204" pitchFamily="34" charset="0"/>
                <a:cs typeface="Arial" panose="020B0604020202020204" pitchFamily="34" charset="0"/>
              </a:rPr>
              <a:t>Combining PV power generation with agricultural industries can help decarbonize agriculture and increase production and efficiency while fully developing and utilizing solar energy. </a:t>
            </a:r>
            <a:endParaRPr lang="zh-CN" altLang="en-US" sz="1400" dirty="0">
              <a:latin typeface="Arial" panose="020B0604020202020204" pitchFamily="34" charset="0"/>
              <a:cs typeface="Arial" panose="020B0604020202020204" pitchFamily="34" charset="0"/>
            </a:endParaRPr>
          </a:p>
        </p:txBody>
      </p:sp>
      <p:sp>
        <p:nvSpPr>
          <p:cNvPr id="10" name="矩形 9"/>
          <p:cNvSpPr/>
          <p:nvPr/>
        </p:nvSpPr>
        <p:spPr>
          <a:xfrm>
            <a:off x="677643" y="49438"/>
            <a:ext cx="3346159" cy="553998"/>
          </a:xfrm>
          <a:prstGeom prst="rect">
            <a:avLst/>
          </a:prstGeom>
        </p:spPr>
        <p:txBody>
          <a:bodyPr wrap="square">
            <a:spAutoFit/>
          </a:bodyPr>
          <a:lstStyle/>
          <a:p>
            <a:r>
              <a:rPr lang="en-US" altLang="zh-CN" sz="3000" dirty="0" err="1">
                <a:solidFill>
                  <a:schemeClr val="accent2"/>
                </a:solidFill>
                <a:latin typeface="Arial Black" panose="020B0A04020102020204" pitchFamily="34" charset="0"/>
                <a:ea typeface="思源黑体 CN Heavy" panose="020B0A00000000000000" charset="-122"/>
              </a:rPr>
              <a:t>Agri-voltaics</a:t>
            </a:r>
            <a:endParaRPr lang="zh-CN" altLang="en-US" sz="3000" dirty="0">
              <a:solidFill>
                <a:schemeClr val="accent2"/>
              </a:solidFill>
              <a:latin typeface="Arial Black" panose="020B0A04020102020204" pitchFamily="34" charset="0"/>
              <a:ea typeface="思源黑体 CN Heavy" panose="020B0A00000000000000" charset="-122"/>
            </a:endParaRPr>
          </a:p>
        </p:txBody>
      </p:sp>
      <p:sp>
        <p:nvSpPr>
          <p:cNvPr id="11" name="矩形 10"/>
          <p:cNvSpPr/>
          <p:nvPr/>
        </p:nvSpPr>
        <p:spPr>
          <a:xfrm>
            <a:off x="744953" y="3806063"/>
            <a:ext cx="241935" cy="414020"/>
          </a:xfrm>
          <a:prstGeom prst="rect">
            <a:avLst/>
          </a:prstGeom>
        </p:spPr>
        <p:txBody>
          <a:bodyPr wrap="none">
            <a:spAutoFit/>
          </a:bodyPr>
          <a:lstStyle/>
          <a:p>
            <a:pPr>
              <a:lnSpc>
                <a:spcPct val="150000"/>
              </a:lnSpc>
            </a:pPr>
            <a:r>
              <a:rPr lang="en-US" altLang="zh-CN" sz="1400" dirty="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p:txBody>
      </p:sp>
      <p:sp>
        <p:nvSpPr>
          <p:cNvPr id="13" name="矩形 12"/>
          <p:cNvSpPr/>
          <p:nvPr/>
        </p:nvSpPr>
        <p:spPr>
          <a:xfrm flipV="1">
            <a:off x="-66675" y="2505710"/>
            <a:ext cx="4914900" cy="8763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055" y="44450"/>
            <a:ext cx="12192000" cy="6858000"/>
          </a:xfrm>
          <a:prstGeom prst="rect">
            <a:avLst/>
          </a:prstGeom>
        </p:spPr>
      </p:pic>
      <p:sp>
        <p:nvSpPr>
          <p:cNvPr id="9" name="矩形 8"/>
          <p:cNvSpPr/>
          <p:nvPr/>
        </p:nvSpPr>
        <p:spPr>
          <a:xfrm>
            <a:off x="-59055" y="0"/>
            <a:ext cx="4845050" cy="3225165"/>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p:cNvSpPr/>
          <p:nvPr/>
        </p:nvSpPr>
        <p:spPr>
          <a:xfrm>
            <a:off x="-58971" y="3224979"/>
            <a:ext cx="4848194" cy="7149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66" y="553958"/>
            <a:ext cx="4860284" cy="2030095"/>
          </a:xfrm>
          <a:prstGeom prst="rect">
            <a:avLst/>
          </a:prstGeom>
        </p:spPr>
        <p:txBody>
          <a:bodyPr wrap="square">
            <a:spAutoFit/>
          </a:bodyPr>
          <a:lstStyle/>
          <a:p>
            <a:pPr>
              <a:lnSpc>
                <a:spcPct val="150000"/>
              </a:lnSpc>
            </a:pPr>
            <a:endParaRPr lang="en-US" altLang="zh-CN" sz="1400" dirty="0">
              <a:latin typeface="Arial" panose="020B0604020202020204" pitchFamily="34" charset="0"/>
              <a:cs typeface="Arial" panose="020B0604020202020204" pitchFamily="34" charset="0"/>
            </a:endParaRPr>
          </a:p>
          <a:p>
            <a:pPr>
              <a:lnSpc>
                <a:spcPct val="150000"/>
              </a:lnSpc>
            </a:pPr>
            <a:r>
              <a:rPr lang="en-US" altLang="zh-CN" sz="1400" dirty="0">
                <a:latin typeface="Arial" panose="020B0604020202020204" pitchFamily="34" charset="0"/>
                <a:cs typeface="Arial" panose="020B0604020202020204" pitchFamily="34" charset="0"/>
              </a:rPr>
              <a:t>According to different geographical environments, the combination of large-scale afforestation and photovoltaic power generation has effectively improved geological conditions and significantly increased the comprehensive benefits of land use.</a:t>
            </a:r>
            <a:endParaRPr lang="zh-CN" altLang="en-US" sz="1400" dirty="0">
              <a:latin typeface="Arial" panose="020B0604020202020204" pitchFamily="34" charset="0"/>
              <a:cs typeface="Arial" panose="020B0604020202020204" pitchFamily="34" charset="0"/>
            </a:endParaRPr>
          </a:p>
        </p:txBody>
      </p:sp>
      <p:sp>
        <p:nvSpPr>
          <p:cNvPr id="12" name="矩形 11"/>
          <p:cNvSpPr/>
          <p:nvPr/>
        </p:nvSpPr>
        <p:spPr>
          <a:xfrm>
            <a:off x="637593" y="3740310"/>
            <a:ext cx="4783766" cy="414020"/>
          </a:xfrm>
          <a:prstGeom prst="rect">
            <a:avLst/>
          </a:prstGeom>
        </p:spPr>
        <p:txBody>
          <a:bodyPr wrap="square">
            <a:spAutoFit/>
          </a:bodyPr>
          <a:lstStyle/>
          <a:p>
            <a:pPr>
              <a:lnSpc>
                <a:spcPct val="150000"/>
              </a:lnSpc>
            </a:pPr>
            <a:r>
              <a:rPr lang="en-US" altLang="zh-CN" sz="1400" dirty="0">
                <a:latin typeface="Arial" panose="020B0604020202020204" pitchFamily="34" charset="0"/>
                <a:cs typeface="Arial" panose="020B0604020202020204" pitchFamily="34" charset="0"/>
              </a:rPr>
              <a:t>·</a:t>
            </a:r>
            <a:endParaRPr lang="en-US" altLang="zh-CN" sz="1400" dirty="0">
              <a:latin typeface="Arial" panose="020B0604020202020204" pitchFamily="34" charset="0"/>
              <a:cs typeface="Arial" panose="020B0604020202020204" pitchFamily="34" charset="0"/>
            </a:endParaRPr>
          </a:p>
        </p:txBody>
      </p:sp>
      <p:sp>
        <p:nvSpPr>
          <p:cNvPr id="13" name="矩形 12"/>
          <p:cNvSpPr/>
          <p:nvPr/>
        </p:nvSpPr>
        <p:spPr>
          <a:xfrm>
            <a:off x="-166" y="-92"/>
            <a:ext cx="4771609" cy="553998"/>
          </a:xfrm>
          <a:prstGeom prst="rect">
            <a:avLst/>
          </a:prstGeom>
        </p:spPr>
        <p:txBody>
          <a:bodyPr wrap="square">
            <a:spAutoFit/>
          </a:bodyPr>
          <a:lstStyle/>
          <a:p>
            <a:r>
              <a:rPr lang="en-US" altLang="zh-CN" sz="3000" dirty="0">
                <a:solidFill>
                  <a:schemeClr val="accent2"/>
                </a:solidFill>
                <a:latin typeface="Arial Black" panose="020B0A04020102020204" pitchFamily="34" charset="0"/>
                <a:ea typeface="思源黑体 CN Heavy" panose="020B0A00000000000000" charset="-122"/>
              </a:rPr>
              <a:t>Forestry </a:t>
            </a:r>
            <a:r>
              <a:rPr lang="en-US" altLang="zh-CN" sz="3000" dirty="0" err="1">
                <a:solidFill>
                  <a:schemeClr val="accent2"/>
                </a:solidFill>
                <a:latin typeface="Arial Black" panose="020B0A04020102020204" pitchFamily="34" charset="0"/>
                <a:ea typeface="思源黑体 CN Heavy" panose="020B0A00000000000000" charset="-122"/>
              </a:rPr>
              <a:t>Agri-voltaics</a:t>
            </a:r>
            <a:endParaRPr lang="en-US" altLang="zh-CN" sz="3000" dirty="0">
              <a:solidFill>
                <a:schemeClr val="accent2"/>
              </a:solidFill>
              <a:latin typeface="Arial Black" panose="020B0A04020102020204" pitchFamily="34" charset="0"/>
              <a:ea typeface="思源黑体 CN Heavy" panose="020B0A00000000000000"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0" y="0"/>
            <a:ext cx="12192000"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0"/>
            <a:ext cx="6918325" cy="3409315"/>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4" y="3409129"/>
            <a:ext cx="6921642" cy="7149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83698" y="553366"/>
            <a:ext cx="6551620" cy="2030095"/>
          </a:xfrm>
          <a:prstGeom prst="rect">
            <a:avLst/>
          </a:prstGeom>
        </p:spPr>
        <p:txBody>
          <a:bodyPr wrap="square">
            <a:spAutoFit/>
          </a:bodyPr>
          <a:lstStyle/>
          <a:p>
            <a:pPr>
              <a:lnSpc>
                <a:spcPct val="150000"/>
              </a:lnSpc>
            </a:pPr>
            <a:endParaRPr lang="en-US" altLang="zh-CN" sz="1400" dirty="0">
              <a:latin typeface="Arial" panose="020B0604020202020204" pitchFamily="34" charset="0"/>
              <a:cs typeface="Arial" panose="020B0604020202020204" pitchFamily="34" charset="0"/>
            </a:endParaRPr>
          </a:p>
          <a:p>
            <a:pPr>
              <a:lnSpc>
                <a:spcPct val="150000"/>
              </a:lnSpc>
            </a:pPr>
            <a:r>
              <a:rPr lang="en-US" altLang="zh-CN" sz="1400" dirty="0">
                <a:latin typeface="Arial" panose="020B0604020202020204" pitchFamily="34" charset="0"/>
                <a:cs typeface="Arial" panose="020B0604020202020204" pitchFamily="34" charset="0"/>
              </a:rPr>
              <a:t>PV power generation is deployed in farm construction, and modern biotechnology, information technology, new materials and advanced equipment are used to achieve the integration and innovation of ecological husbandry and circular agriculture technology models, providing strong technical support for the sustainable development of animal husbandry.</a:t>
            </a:r>
            <a:endParaRPr lang="zh-CN" altLang="en-US" sz="1400" dirty="0">
              <a:latin typeface="Arial" panose="020B0604020202020204" pitchFamily="34" charset="0"/>
              <a:cs typeface="Arial" panose="020B0604020202020204" pitchFamily="34" charset="0"/>
            </a:endParaRPr>
          </a:p>
        </p:txBody>
      </p:sp>
      <p:sp>
        <p:nvSpPr>
          <p:cNvPr id="14" name="矩形 13"/>
          <p:cNvSpPr/>
          <p:nvPr/>
        </p:nvSpPr>
        <p:spPr>
          <a:xfrm>
            <a:off x="-69144" y="163"/>
            <a:ext cx="7056643" cy="553085"/>
          </a:xfrm>
          <a:prstGeom prst="rect">
            <a:avLst/>
          </a:prstGeom>
        </p:spPr>
        <p:txBody>
          <a:bodyPr wrap="square">
            <a:spAutoFit/>
          </a:bodyPr>
          <a:lstStyle/>
          <a:p>
            <a:r>
              <a:rPr lang="en-US" altLang="zh-CN" sz="3000" dirty="0">
                <a:solidFill>
                  <a:schemeClr val="accent2"/>
                </a:solidFill>
                <a:latin typeface="Arial Black" panose="020B0A04020102020204" pitchFamily="34" charset="0"/>
                <a:ea typeface="思源黑体 CN Heavy" panose="020B0A00000000000000" charset="-122"/>
              </a:rPr>
              <a:t> Animal Husbandry </a:t>
            </a:r>
            <a:r>
              <a:rPr lang="en-US" altLang="zh-CN" sz="3000" dirty="0" err="1">
                <a:solidFill>
                  <a:schemeClr val="accent2"/>
                </a:solidFill>
                <a:latin typeface="Arial Black" panose="020B0A04020102020204" pitchFamily="34" charset="0"/>
                <a:ea typeface="思源黑体 CN Heavy" panose="020B0A00000000000000" charset="-122"/>
              </a:rPr>
              <a:t>Agri-voltaics</a:t>
            </a:r>
            <a:endParaRPr lang="en-US" altLang="zh-CN" sz="3000" dirty="0">
              <a:solidFill>
                <a:schemeClr val="accent2"/>
              </a:solidFill>
              <a:latin typeface="Arial Black" panose="020B0A04020102020204" pitchFamily="34" charset="0"/>
              <a:ea typeface="思源黑体 CN Heavy" panose="020B0A00000000000000"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7"/>
          <p:cNvSpPr/>
          <p:nvPr/>
        </p:nvSpPr>
        <p:spPr>
          <a:xfrm>
            <a:off x="0" y="0"/>
            <a:ext cx="5341620" cy="2885440"/>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3907" y="2885254"/>
            <a:ext cx="5345354" cy="7149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301174" y="75473"/>
            <a:ext cx="4608040" cy="553998"/>
          </a:xfrm>
          <a:prstGeom prst="rect">
            <a:avLst/>
          </a:prstGeom>
        </p:spPr>
        <p:txBody>
          <a:bodyPr wrap="square">
            <a:spAutoFit/>
          </a:bodyPr>
          <a:lstStyle/>
          <a:p>
            <a:r>
              <a:rPr lang="en-US" altLang="zh-CN" sz="3000" dirty="0">
                <a:solidFill>
                  <a:schemeClr val="accent2"/>
                </a:solidFill>
                <a:latin typeface="Arial Black" panose="020B0A04020102020204" pitchFamily="34" charset="0"/>
                <a:ea typeface="思源黑体 CN Heavy" panose="020B0A00000000000000" charset="-122"/>
              </a:rPr>
              <a:t>Fishery </a:t>
            </a:r>
            <a:r>
              <a:rPr lang="en-US" altLang="zh-CN" sz="3000" dirty="0" err="1">
                <a:solidFill>
                  <a:schemeClr val="accent2"/>
                </a:solidFill>
                <a:latin typeface="Arial Black" panose="020B0A04020102020204" pitchFamily="34" charset="0"/>
                <a:ea typeface="思源黑体 CN Heavy" panose="020B0A00000000000000" charset="-122"/>
              </a:rPr>
              <a:t>Agri-voltaics</a:t>
            </a:r>
            <a:endParaRPr lang="en-US" altLang="zh-CN" sz="3000" dirty="0">
              <a:solidFill>
                <a:schemeClr val="accent2"/>
              </a:solidFill>
              <a:latin typeface="Arial Black" panose="020B0A04020102020204" pitchFamily="34" charset="0"/>
              <a:ea typeface="思源黑体 CN Heavy" panose="020B0A00000000000000" charset="-122"/>
            </a:endParaRPr>
          </a:p>
        </p:txBody>
      </p:sp>
      <p:sp>
        <p:nvSpPr>
          <p:cNvPr id="6" name="矩形 5"/>
          <p:cNvSpPr/>
          <p:nvPr/>
        </p:nvSpPr>
        <p:spPr>
          <a:xfrm>
            <a:off x="184" y="977456"/>
            <a:ext cx="5116891" cy="1384995"/>
          </a:xfrm>
          <a:prstGeom prst="rect">
            <a:avLst/>
          </a:prstGeom>
        </p:spPr>
        <p:txBody>
          <a:bodyPr wrap="square">
            <a:spAutoFit/>
          </a:bodyPr>
          <a:lstStyle/>
          <a:p>
            <a:pPr>
              <a:lnSpc>
                <a:spcPct val="150000"/>
              </a:lnSpc>
            </a:pPr>
            <a:r>
              <a:rPr lang="en-US" altLang="zh-CN" sz="1400" dirty="0">
                <a:latin typeface="Arial" panose="020B0604020202020204" pitchFamily="34" charset="0"/>
                <a:cs typeface="Arial" panose="020B0604020202020204" pitchFamily="34" charset="0"/>
              </a:rPr>
              <a:t>Combining fisheries with PV power generation, solar arrays are erected above the water surface of the fish pond while fish and shrimp aquaculture are carried out in the water below. The arrays provide good shelter for aquaculture. </a:t>
            </a:r>
            <a:endParaRPr lang="zh-CN" altLang="en-US" sz="1400" dirty="0">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descr="/Users/eliot/Downloads/02(1).jpg"/>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bwMode="auto">
          <a:xfrm>
            <a:off x="702310" y="1330960"/>
            <a:ext cx="3357880" cy="2121535"/>
          </a:xfrm>
          <a:prstGeom prst="rect">
            <a:avLst/>
          </a:prstGeom>
          <a:noFill/>
          <a:ln>
            <a:noFill/>
          </a:ln>
        </p:spPr>
      </p:pic>
      <p:pic>
        <p:nvPicPr>
          <p:cNvPr id="6" name="图片 5"/>
          <p:cNvPicPr>
            <a:picLocks noChangeAspect="1"/>
          </p:cNvPicPr>
          <p:nvPr>
            <p:custDataLst>
              <p:tags r:id="rId3"/>
            </p:custDataLst>
          </p:nvPr>
        </p:nvPicPr>
        <p:blipFill>
          <a:blip r:embed="rId4"/>
          <a:stretch>
            <a:fillRect/>
          </a:stretch>
        </p:blipFill>
        <p:spPr>
          <a:xfrm>
            <a:off x="702310" y="3586371"/>
            <a:ext cx="3357880" cy="2186940"/>
          </a:xfrm>
          <a:prstGeom prst="rect">
            <a:avLst/>
          </a:prstGeom>
        </p:spPr>
      </p:pic>
      <p:sp>
        <p:nvSpPr>
          <p:cNvPr id="8" name="矩形 7"/>
          <p:cNvSpPr/>
          <p:nvPr/>
        </p:nvSpPr>
        <p:spPr>
          <a:xfrm>
            <a:off x="0" y="530345"/>
            <a:ext cx="804211" cy="37130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15" b="1" dirty="0">
                <a:cs typeface="+mn-ea"/>
                <a:sym typeface="+mn-lt"/>
              </a:rPr>
              <a:t> </a:t>
            </a:r>
            <a:endParaRPr lang="zh-CN" altLang="en-US" sz="2115" b="1" dirty="0">
              <a:cs typeface="+mn-ea"/>
              <a:sym typeface="+mn-lt"/>
            </a:endParaRPr>
          </a:p>
        </p:txBody>
      </p:sp>
      <p:cxnSp>
        <p:nvCxnSpPr>
          <p:cNvPr id="9" name="直接连接符 8"/>
          <p:cNvCxnSpPr/>
          <p:nvPr/>
        </p:nvCxnSpPr>
        <p:spPr>
          <a:xfrm flipV="1">
            <a:off x="1005774" y="529925"/>
            <a:ext cx="0" cy="372145"/>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custDataLst>
              <p:tags r:id="rId5"/>
            </p:custDataLst>
          </p:nvPr>
        </p:nvSpPr>
        <p:spPr>
          <a:xfrm>
            <a:off x="1123164" y="529925"/>
            <a:ext cx="6926617" cy="418576"/>
          </a:xfrm>
          <a:prstGeom prst="rect">
            <a:avLst/>
          </a:prstGeom>
          <a:noFill/>
        </p:spPr>
        <p:txBody>
          <a:bodyPr wrap="square" rtlCol="0">
            <a:spAutoFit/>
          </a:bodyPr>
          <a:lstStyle/>
          <a:p>
            <a:r>
              <a:rPr sz="2120" b="1" dirty="0">
                <a:latin typeface="Arial" panose="020B0604020202020204" pitchFamily="34" charset="0"/>
                <a:ea typeface="思源黑体 CN Medium" panose="020B0600000000000000" charset="-122"/>
                <a:cs typeface="Arial" panose="020B0604020202020204" pitchFamily="34" charset="0"/>
                <a:sym typeface="+mn-ea"/>
              </a:rPr>
              <a:t>Innovative </a:t>
            </a:r>
            <a:r>
              <a:rPr lang="en-US" sz="2120" b="1" dirty="0">
                <a:latin typeface="Arial" panose="020B0604020202020204" pitchFamily="34" charset="0"/>
                <a:ea typeface="思源黑体 CN Medium" panose="020B0600000000000000" charset="-122"/>
                <a:cs typeface="Arial" panose="020B0604020202020204" pitchFamily="34" charset="0"/>
                <a:sym typeface="+mn-ea"/>
              </a:rPr>
              <a:t>T</a:t>
            </a:r>
            <a:r>
              <a:rPr sz="2120" b="1" dirty="0">
                <a:latin typeface="Arial" panose="020B0604020202020204" pitchFamily="34" charset="0"/>
                <a:ea typeface="思源黑体 CN Medium" panose="020B0600000000000000" charset="-122"/>
                <a:cs typeface="Arial" panose="020B0604020202020204" pitchFamily="34" charset="0"/>
                <a:sym typeface="+mn-ea"/>
              </a:rPr>
              <a:t>echnology of </a:t>
            </a:r>
            <a:r>
              <a:rPr lang="en-US" sz="2120" b="1" dirty="0">
                <a:latin typeface="Arial" panose="020B0604020202020204" pitchFamily="34" charset="0"/>
                <a:ea typeface="思源黑体 CN Medium" panose="020B0600000000000000" charset="-122"/>
                <a:cs typeface="Arial" panose="020B0604020202020204" pitchFamily="34" charset="0"/>
                <a:sym typeface="+mn-ea"/>
              </a:rPr>
              <a:t>A</a:t>
            </a:r>
            <a:r>
              <a:rPr sz="2120" b="1" dirty="0">
                <a:latin typeface="Arial" panose="020B0604020202020204" pitchFamily="34" charset="0"/>
                <a:ea typeface="思源黑体 CN Medium" panose="020B0600000000000000" charset="-122"/>
                <a:cs typeface="Arial" panose="020B0604020202020204" pitchFamily="34" charset="0"/>
                <a:sym typeface="+mn-ea"/>
              </a:rPr>
              <a:t>gricultural PV </a:t>
            </a:r>
            <a:r>
              <a:rPr lang="en-US" sz="2120" b="1" dirty="0">
                <a:latin typeface="Arial" panose="020B0604020202020204" pitchFamily="34" charset="0"/>
                <a:ea typeface="思源黑体 CN Medium" panose="020B0600000000000000" charset="-122"/>
                <a:cs typeface="Arial" panose="020B0604020202020204" pitchFamily="34" charset="0"/>
                <a:sym typeface="+mn-ea"/>
              </a:rPr>
              <a:t>I</a:t>
            </a:r>
            <a:r>
              <a:rPr sz="2120" b="1" dirty="0">
                <a:latin typeface="Arial" panose="020B0604020202020204" pitchFamily="34" charset="0"/>
                <a:ea typeface="思源黑体 CN Medium" panose="020B0600000000000000" charset="-122"/>
                <a:cs typeface="Arial" panose="020B0604020202020204" pitchFamily="34" charset="0"/>
                <a:sym typeface="+mn-ea"/>
              </a:rPr>
              <a:t>ndustry</a:t>
            </a:r>
            <a:endParaRPr sz="2120" b="1" dirty="0">
              <a:latin typeface="Arial" panose="020B0604020202020204" pitchFamily="34" charset="0"/>
              <a:ea typeface="思源黑体 CN Medium" panose="020B0600000000000000" charset="-122"/>
              <a:cs typeface="Arial" panose="020B0604020202020204" pitchFamily="34" charset="0"/>
              <a:sym typeface="+mn-ea"/>
            </a:endParaRPr>
          </a:p>
        </p:txBody>
      </p:sp>
      <p:sp>
        <p:nvSpPr>
          <p:cNvPr id="11" name="Textfeld 2"/>
          <p:cNvSpPr txBox="1"/>
          <p:nvPr>
            <p:custDataLst>
              <p:tags r:id="rId6"/>
            </p:custDataLst>
          </p:nvPr>
        </p:nvSpPr>
        <p:spPr>
          <a:xfrm>
            <a:off x="4636935" y="1416602"/>
            <a:ext cx="6733763" cy="4520757"/>
          </a:xfrm>
          <a:prstGeom prst="rect">
            <a:avLst/>
          </a:prstGeom>
          <a:noFill/>
        </p:spPr>
        <p:txBody>
          <a:bodyPr wrap="square" lIns="87914" tIns="43958" rIns="87914" bIns="43958" rtlCol="0">
            <a:spAutoFit/>
          </a:bodyPr>
          <a:lstStyle>
            <a:defPPr>
              <a:defRPr lang="zh-CN"/>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700" algn="l" defTabSz="685165" rtl="0" eaLnBrk="1" latinLnBrk="0" hangingPunct="1">
              <a:defRPr sz="1400" kern="1200">
                <a:solidFill>
                  <a:schemeClr val="tx1"/>
                </a:solidFill>
                <a:latin typeface="+mn-lt"/>
                <a:ea typeface="+mn-ea"/>
                <a:cs typeface="+mn-cs"/>
              </a:defRPr>
            </a:lvl4pPr>
            <a:lvl5pPr marL="1371600" algn="l" defTabSz="685165" rtl="0" eaLnBrk="1" latinLnBrk="0" hangingPunct="1">
              <a:defRPr sz="1400" kern="1200">
                <a:solidFill>
                  <a:schemeClr val="tx1"/>
                </a:solidFill>
                <a:latin typeface="+mn-lt"/>
                <a:ea typeface="+mn-ea"/>
                <a:cs typeface="+mn-cs"/>
              </a:defRPr>
            </a:lvl5pPr>
            <a:lvl6pPr marL="1714500" algn="l" defTabSz="685165" rtl="0" eaLnBrk="1" latinLnBrk="0" hangingPunct="1">
              <a:defRPr sz="1400" kern="1200">
                <a:solidFill>
                  <a:schemeClr val="tx1"/>
                </a:solidFill>
                <a:latin typeface="+mn-lt"/>
                <a:ea typeface="+mn-ea"/>
                <a:cs typeface="+mn-cs"/>
              </a:defRPr>
            </a:lvl6pPr>
            <a:lvl7pPr marL="2057400" algn="l" defTabSz="685165" rtl="0" eaLnBrk="1" latinLnBrk="0" hangingPunct="1">
              <a:defRPr sz="1400" kern="1200">
                <a:solidFill>
                  <a:schemeClr val="tx1"/>
                </a:solidFill>
                <a:latin typeface="+mn-lt"/>
                <a:ea typeface="+mn-ea"/>
                <a:cs typeface="+mn-cs"/>
              </a:defRPr>
            </a:lvl7pPr>
            <a:lvl8pPr marL="2400300" algn="l" defTabSz="685165" rtl="0" eaLnBrk="1" latinLnBrk="0" hangingPunct="1">
              <a:defRPr sz="1400" kern="1200">
                <a:solidFill>
                  <a:schemeClr val="tx1"/>
                </a:solidFill>
                <a:latin typeface="+mn-lt"/>
                <a:ea typeface="+mn-ea"/>
                <a:cs typeface="+mn-cs"/>
              </a:defRPr>
            </a:lvl8pPr>
            <a:lvl9pPr marL="2743200" algn="l" defTabSz="685165" rtl="0" eaLnBrk="1" latinLnBrk="0" hangingPunct="1">
              <a:defRPr sz="1400" kern="1200">
                <a:solidFill>
                  <a:schemeClr val="tx1"/>
                </a:solidFill>
                <a:latin typeface="+mn-lt"/>
                <a:ea typeface="+mn-ea"/>
                <a:cs typeface="+mn-cs"/>
              </a:defRPr>
            </a:lvl9pPr>
          </a:lstStyle>
          <a:p>
            <a:pPr algn="just">
              <a:lnSpc>
                <a:spcPct val="150000"/>
              </a:lnSpc>
              <a:buClr>
                <a:schemeClr val="tx1">
                  <a:lumMod val="50000"/>
                  <a:lumOff val="50000"/>
                </a:schemeClr>
              </a:buClr>
            </a:pPr>
            <a:r>
              <a:rPr sz="1200" dirty="0">
                <a:solidFill>
                  <a:schemeClr val="accent2"/>
                </a:solidFill>
                <a:latin typeface="Arial" panose="020B0604020202020204" pitchFamily="34" charset="0"/>
                <a:ea typeface="思源黑体 CN Medium" panose="020B0600000000000000" charset="-122"/>
                <a:cs typeface="Arial" panose="020B0604020202020204" pitchFamily="34" charset="0"/>
              </a:rPr>
              <a:t>Innovate the mechanization of PV </a:t>
            </a:r>
            <a:r>
              <a:rPr sz="1200" dirty="0">
                <a:solidFill>
                  <a:srgbClr val="ED7D31"/>
                </a:solidFill>
                <a:latin typeface="Arial" panose="020B0604020202020204" pitchFamily="34" charset="0"/>
                <a:ea typeface="思源黑体 CN Medium" panose="020B0600000000000000" charset="-122"/>
                <a:cs typeface="Arial" panose="020B0604020202020204" pitchFamily="34" charset="0"/>
              </a:rPr>
              <a:t>agriculture</a:t>
            </a:r>
            <a:r>
              <a:rPr sz="1200" dirty="0">
                <a:latin typeface="Arial" panose="020B0604020202020204" pitchFamily="34" charset="0"/>
                <a:ea typeface="思源黑体 CN Medium" panose="020B0600000000000000" charset="-122"/>
                <a:cs typeface="Arial" panose="020B0604020202020204" pitchFamily="34" charset="0"/>
              </a:rPr>
              <a:t>：</a:t>
            </a:r>
            <a:r>
              <a:rPr lang="en-US" sz="1200" dirty="0">
                <a:latin typeface="Arial" panose="020B0604020202020204" pitchFamily="34" charset="0"/>
                <a:ea typeface="思源黑体 CN Medium" panose="020B0600000000000000" charset="-122"/>
                <a:cs typeface="Arial" panose="020B0604020202020204" pitchFamily="34" charset="0"/>
              </a:rPr>
              <a:t> It raises</a:t>
            </a:r>
            <a:r>
              <a:rPr sz="1200" dirty="0">
                <a:latin typeface="Arial" panose="020B0604020202020204" pitchFamily="34" charset="0"/>
                <a:ea typeface="思源黑体 CN Medium" panose="020B0600000000000000" charset="-122"/>
                <a:cs typeface="Arial" panose="020B0604020202020204" pitchFamily="34" charset="0"/>
              </a:rPr>
              <a:t> the height of PV modules to more than 4 meters</a:t>
            </a:r>
            <a:r>
              <a:rPr lang="en-US" sz="1200" dirty="0">
                <a:latin typeface="Arial" panose="020B0604020202020204" pitchFamily="34" charset="0"/>
                <a:ea typeface="思源黑体 CN Medium" panose="020B0600000000000000" charset="-122"/>
                <a:cs typeface="Arial" panose="020B0604020202020204" pitchFamily="34" charset="0"/>
              </a:rPr>
              <a:t>,</a:t>
            </a:r>
            <a:r>
              <a:rPr sz="1200" dirty="0">
                <a:latin typeface="Arial" panose="020B0604020202020204" pitchFamily="34" charset="0"/>
                <a:ea typeface="思源黑体 CN Medium" panose="020B0600000000000000" charset="-122"/>
                <a:cs typeface="Arial" panose="020B0604020202020204" pitchFamily="34" charset="0"/>
              </a:rPr>
              <a:t> and </a:t>
            </a:r>
            <a:r>
              <a:rPr lang="en-US" sz="1200" dirty="0">
                <a:latin typeface="Arial" panose="020B0604020202020204" pitchFamily="34" charset="0"/>
                <a:ea typeface="思源黑体 CN Medium" panose="020B0600000000000000" charset="-122"/>
                <a:cs typeface="Arial" panose="020B0604020202020204" pitchFamily="34" charset="0"/>
              </a:rPr>
              <a:t>expand</a:t>
            </a:r>
            <a:r>
              <a:rPr sz="1200" dirty="0">
                <a:latin typeface="Arial" panose="020B0604020202020204" pitchFamily="34" charset="0"/>
                <a:ea typeface="思源黑体 CN Medium" panose="020B0600000000000000" charset="-122"/>
                <a:cs typeface="Arial" panose="020B0604020202020204" pitchFamily="34" charset="0"/>
              </a:rPr>
              <a:t>s the span of PV support piles to 10 meters</a:t>
            </a:r>
            <a:r>
              <a:rPr lang="en-US" sz="1200" dirty="0">
                <a:latin typeface="Arial" panose="020B0604020202020204" pitchFamily="34" charset="0"/>
                <a:ea typeface="思源黑体 CN Medium" panose="020B0600000000000000" charset="-122"/>
                <a:cs typeface="Arial" panose="020B0604020202020204" pitchFamily="34" charset="0"/>
              </a:rPr>
              <a:t> to </a:t>
            </a:r>
            <a:r>
              <a:rPr sz="1200" dirty="0">
                <a:latin typeface="Arial" panose="020B0604020202020204" pitchFamily="34" charset="0"/>
                <a:ea typeface="思源黑体 CN Medium" panose="020B0600000000000000" charset="-122"/>
                <a:cs typeface="Arial" panose="020B0604020202020204" pitchFamily="34" charset="0"/>
              </a:rPr>
              <a:t>meet the requirements of mechanized farming and agricultural lighting conditions, and ensure the realization of superimposed income of "intelligent photovoltaic + characteristic agriculture". </a:t>
            </a:r>
            <a:endParaRPr lang="en-US" sz="1200" dirty="0">
              <a:latin typeface="Arial" panose="020B0604020202020204" pitchFamily="34" charset="0"/>
              <a:ea typeface="思源黑体 CN Medium" panose="020B0600000000000000" charset="-122"/>
              <a:cs typeface="Arial" panose="020B0604020202020204" pitchFamily="34" charset="0"/>
            </a:endParaRPr>
          </a:p>
          <a:p>
            <a:pPr algn="just">
              <a:lnSpc>
                <a:spcPct val="150000"/>
              </a:lnSpc>
              <a:buClr>
                <a:schemeClr val="tx1">
                  <a:lumMod val="50000"/>
                  <a:lumOff val="50000"/>
                </a:schemeClr>
              </a:buClr>
            </a:pPr>
            <a:endParaRPr sz="1200" dirty="0">
              <a:latin typeface="Arial" panose="020B0604020202020204" pitchFamily="34" charset="0"/>
              <a:ea typeface="思源黑体 CN Medium" panose="020B0600000000000000" charset="-122"/>
              <a:cs typeface="Arial" panose="020B0604020202020204" pitchFamily="34" charset="0"/>
            </a:endParaRPr>
          </a:p>
          <a:p>
            <a:pPr algn="just">
              <a:lnSpc>
                <a:spcPct val="150000"/>
              </a:lnSpc>
              <a:buClr>
                <a:schemeClr val="tx1">
                  <a:lumMod val="50000"/>
                  <a:lumOff val="50000"/>
                </a:schemeClr>
              </a:buClr>
            </a:pPr>
            <a:r>
              <a:rPr sz="1200" dirty="0">
                <a:solidFill>
                  <a:schemeClr val="accent2"/>
                </a:solidFill>
                <a:latin typeface="Arial" panose="020B0604020202020204" pitchFamily="34" charset="0"/>
                <a:ea typeface="思源黑体 CN Medium" panose="020B0600000000000000" charset="-122"/>
                <a:cs typeface="Arial" panose="020B0604020202020204" pitchFamily="34" charset="0"/>
              </a:rPr>
              <a:t>Innovate the comprehensive utilization rate of land</a:t>
            </a:r>
            <a:r>
              <a:rPr sz="1200" dirty="0">
                <a:latin typeface="Arial" panose="020B0604020202020204" pitchFamily="34" charset="0"/>
                <a:ea typeface="思源黑体 CN Medium" panose="020B0600000000000000" charset="-122"/>
                <a:cs typeface="Arial" panose="020B0604020202020204" pitchFamily="34" charset="0"/>
              </a:rPr>
              <a:t>：</a:t>
            </a:r>
            <a:r>
              <a:rPr lang="en-US" sz="1200" dirty="0">
                <a:latin typeface="Arial" panose="020B0604020202020204" pitchFamily="34" charset="0"/>
                <a:ea typeface="思源黑体 CN Medium" panose="020B0600000000000000" charset="-122"/>
                <a:cs typeface="Arial" panose="020B0604020202020204" pitchFamily="34" charset="0"/>
              </a:rPr>
              <a:t> </a:t>
            </a:r>
            <a:r>
              <a:rPr sz="1200" dirty="0">
                <a:latin typeface="Arial" panose="020B0604020202020204" pitchFamily="34" charset="0"/>
                <a:ea typeface="思源黑体 CN Medium" panose="020B0600000000000000" charset="-122"/>
                <a:cs typeface="Arial" panose="020B0604020202020204" pitchFamily="34" charset="0"/>
              </a:rPr>
              <a:t>roads, water</a:t>
            </a:r>
            <a:r>
              <a:rPr lang="en-US" sz="1200" dirty="0">
                <a:latin typeface="Arial" panose="020B0604020202020204" pitchFamily="34" charset="0"/>
                <a:ea typeface="思源黑体 CN Medium" panose="020B0600000000000000" charset="-122"/>
                <a:cs typeface="Arial" panose="020B0604020202020204" pitchFamily="34" charset="0"/>
              </a:rPr>
              <a:t> cha</a:t>
            </a:r>
            <a:r>
              <a:rPr sz="1200" dirty="0">
                <a:latin typeface="Arial" panose="020B0604020202020204" pitchFamily="34" charset="0"/>
                <a:ea typeface="思源黑体 CN Medium" panose="020B0600000000000000" charset="-122"/>
                <a:cs typeface="Arial" panose="020B0604020202020204" pitchFamily="34" charset="0"/>
              </a:rPr>
              <a:t>nnels and equipment rooms </a:t>
            </a:r>
            <a:r>
              <a:rPr lang="en-US" sz="1200" dirty="0">
                <a:latin typeface="Arial" panose="020B0604020202020204" pitchFamily="34" charset="0"/>
                <a:ea typeface="思源黑体 CN Medium" panose="020B0600000000000000" charset="-122"/>
                <a:cs typeface="Arial" panose="020B0604020202020204" pitchFamily="34" charset="0"/>
              </a:rPr>
              <a:t>are all placed </a:t>
            </a:r>
            <a:r>
              <a:rPr sz="1200" dirty="0">
                <a:latin typeface="Arial" panose="020B0604020202020204" pitchFamily="34" charset="0"/>
                <a:ea typeface="思源黑体 CN Medium" panose="020B0600000000000000" charset="-122"/>
                <a:cs typeface="Arial" panose="020B0604020202020204" pitchFamily="34" charset="0"/>
              </a:rPr>
              <a:t>under the PV panels. While a 100MW traditional PV power plant project needs to cover an area of more than 3,000 mu, the PV farm innovation project </a:t>
            </a:r>
            <a:r>
              <a:rPr lang="en-US" sz="1200" dirty="0">
                <a:latin typeface="Arial" panose="020B0604020202020204" pitchFamily="34" charset="0"/>
                <a:ea typeface="思源黑体 CN Medium" panose="020B0600000000000000" charset="-122"/>
                <a:cs typeface="Arial" panose="020B0604020202020204" pitchFamily="34" charset="0"/>
              </a:rPr>
              <a:t>covers an area of less than</a:t>
            </a:r>
            <a:r>
              <a:rPr sz="1200" dirty="0">
                <a:latin typeface="Arial" panose="020B0604020202020204" pitchFamily="34" charset="0"/>
                <a:ea typeface="思源黑体 CN Medium" panose="020B0600000000000000" charset="-122"/>
                <a:cs typeface="Arial" panose="020B0604020202020204" pitchFamily="34" charset="0"/>
              </a:rPr>
              <a:t> 2,000 mu, saving more than 40% of</a:t>
            </a:r>
            <a:r>
              <a:rPr lang="en-US" sz="1200" dirty="0">
                <a:latin typeface="Arial" panose="020B0604020202020204" pitchFamily="34" charset="0"/>
                <a:ea typeface="思源黑体 CN Medium" panose="020B0600000000000000" charset="-122"/>
                <a:cs typeface="Arial" panose="020B0604020202020204" pitchFamily="34" charset="0"/>
              </a:rPr>
              <a:t> </a:t>
            </a:r>
            <a:r>
              <a:rPr sz="1200" dirty="0">
                <a:latin typeface="Arial" panose="020B0604020202020204" pitchFamily="34" charset="0"/>
                <a:ea typeface="思源黑体 CN Medium" panose="020B0600000000000000" charset="-122"/>
                <a:cs typeface="Arial" panose="020B0604020202020204" pitchFamily="34" charset="0"/>
              </a:rPr>
              <a:t>land and reducing land cost</a:t>
            </a:r>
            <a:r>
              <a:rPr lang="en-US" sz="1200" dirty="0">
                <a:latin typeface="Arial" panose="020B0604020202020204" pitchFamily="34" charset="0"/>
                <a:ea typeface="思源黑体 CN Medium" panose="020B0600000000000000" charset="-122"/>
                <a:cs typeface="Arial" panose="020B0604020202020204" pitchFamily="34" charset="0"/>
              </a:rPr>
              <a:t>s</a:t>
            </a:r>
            <a:r>
              <a:rPr sz="1200" dirty="0">
                <a:latin typeface="Arial" panose="020B0604020202020204" pitchFamily="34" charset="0"/>
                <a:ea typeface="思源黑体 CN Medium" panose="020B0600000000000000" charset="-122"/>
                <a:cs typeface="Arial" panose="020B0604020202020204" pitchFamily="34" charset="0"/>
              </a:rPr>
              <a:t>. </a:t>
            </a:r>
            <a:endParaRPr lang="en-US" sz="1200" dirty="0">
              <a:latin typeface="Arial" panose="020B0604020202020204" pitchFamily="34" charset="0"/>
              <a:ea typeface="思源黑体 CN Medium" panose="020B0600000000000000" charset="-122"/>
              <a:cs typeface="Arial" panose="020B0604020202020204" pitchFamily="34" charset="0"/>
            </a:endParaRPr>
          </a:p>
          <a:p>
            <a:pPr algn="just">
              <a:lnSpc>
                <a:spcPct val="150000"/>
              </a:lnSpc>
              <a:buClr>
                <a:schemeClr val="tx1">
                  <a:lumMod val="50000"/>
                  <a:lumOff val="50000"/>
                </a:schemeClr>
              </a:buClr>
            </a:pPr>
            <a:endParaRPr sz="1200" dirty="0">
              <a:latin typeface="Arial" panose="020B0604020202020204" pitchFamily="34" charset="0"/>
              <a:ea typeface="思源黑体 CN Medium" panose="020B0600000000000000" charset="-122"/>
              <a:cs typeface="Arial" panose="020B0604020202020204" pitchFamily="34" charset="0"/>
            </a:endParaRPr>
          </a:p>
          <a:p>
            <a:pPr algn="just">
              <a:lnSpc>
                <a:spcPct val="150000"/>
              </a:lnSpc>
              <a:buClr>
                <a:schemeClr val="tx1">
                  <a:lumMod val="50000"/>
                  <a:lumOff val="50000"/>
                </a:schemeClr>
              </a:buClr>
            </a:pPr>
            <a:r>
              <a:rPr sz="1200" dirty="0">
                <a:solidFill>
                  <a:schemeClr val="accent2"/>
                </a:solidFill>
                <a:latin typeface="Arial" panose="020B0604020202020204" pitchFamily="34" charset="0"/>
                <a:ea typeface="思源黑体 CN Medium" panose="020B0600000000000000" charset="-122"/>
                <a:cs typeface="Arial" panose="020B0604020202020204" pitchFamily="34" charset="0"/>
              </a:rPr>
              <a:t>Innovate the component panel installation and inclination technologies</a:t>
            </a:r>
            <a:r>
              <a:rPr sz="1200" dirty="0">
                <a:latin typeface="Arial" panose="020B0604020202020204" pitchFamily="34" charset="0"/>
                <a:ea typeface="思源黑体 CN Medium" panose="020B0600000000000000" charset="-122"/>
                <a:cs typeface="Arial" panose="020B0604020202020204" pitchFamily="34" charset="0"/>
              </a:rPr>
              <a:t>：</a:t>
            </a:r>
            <a:r>
              <a:rPr lang="en-US" sz="1200" dirty="0">
                <a:latin typeface="Arial" panose="020B0604020202020204" pitchFamily="34" charset="0"/>
                <a:ea typeface="思源黑体 CN Medium" panose="020B0600000000000000" charset="-122"/>
                <a:cs typeface="Arial" panose="020B0604020202020204" pitchFamily="34" charset="0"/>
              </a:rPr>
              <a:t> </a:t>
            </a:r>
            <a:r>
              <a:rPr sz="1200" dirty="0">
                <a:latin typeface="Arial" panose="020B0604020202020204" pitchFamily="34" charset="0"/>
                <a:ea typeface="思源黑体 CN Medium" panose="020B0600000000000000" charset="-122"/>
                <a:cs typeface="Arial" panose="020B0604020202020204" pitchFamily="34" charset="0"/>
              </a:rPr>
              <a:t>It </a:t>
            </a:r>
            <a:r>
              <a:rPr lang="en-US" sz="1200" dirty="0">
                <a:latin typeface="Arial" panose="020B0604020202020204" pitchFamily="34" charset="0"/>
                <a:ea typeface="思源黑体 CN Medium" panose="020B0600000000000000" charset="-122"/>
                <a:cs typeface="Arial" panose="020B0604020202020204" pitchFamily="34" charset="0"/>
              </a:rPr>
              <a:t>makes</a:t>
            </a:r>
            <a:r>
              <a:rPr sz="1200" dirty="0">
                <a:latin typeface="Arial" panose="020B0604020202020204" pitchFamily="34" charset="0"/>
                <a:ea typeface="思源黑体 CN Medium" panose="020B0600000000000000" charset="-122"/>
                <a:cs typeface="Arial" panose="020B0604020202020204" pitchFamily="34" charset="0"/>
              </a:rPr>
              <a:t> the solar </a:t>
            </a:r>
            <a:r>
              <a:rPr lang="en-US" sz="1200" dirty="0">
                <a:latin typeface="Arial" panose="020B0604020202020204" pitchFamily="34" charset="0"/>
                <a:ea typeface="思源黑体 CN Medium" panose="020B0600000000000000" charset="-122"/>
                <a:cs typeface="Arial" panose="020B0604020202020204" pitchFamily="34" charset="0"/>
              </a:rPr>
              <a:t>illumination</a:t>
            </a:r>
            <a:r>
              <a:rPr sz="1200" dirty="0">
                <a:latin typeface="Arial" panose="020B0604020202020204" pitchFamily="34" charset="0"/>
                <a:ea typeface="思源黑体 CN Medium" panose="020B0600000000000000" charset="-122"/>
                <a:cs typeface="Arial" panose="020B0604020202020204" pitchFamily="34" charset="0"/>
              </a:rPr>
              <a:t> rate </a:t>
            </a:r>
            <a:r>
              <a:rPr lang="en-US" sz="1200" dirty="0">
                <a:latin typeface="Arial" panose="020B0604020202020204" pitchFamily="34" charset="0"/>
                <a:ea typeface="思源黑体 CN Medium" panose="020B0600000000000000" charset="-122"/>
                <a:cs typeface="Arial" panose="020B0604020202020204" pitchFamily="34" charset="0"/>
              </a:rPr>
              <a:t>reach</a:t>
            </a:r>
            <a:r>
              <a:rPr sz="1200" dirty="0">
                <a:latin typeface="Arial" panose="020B0604020202020204" pitchFamily="34" charset="0"/>
                <a:ea typeface="思源黑体 CN Medium" panose="020B0600000000000000" charset="-122"/>
                <a:cs typeface="Arial" panose="020B0604020202020204" pitchFamily="34" charset="0"/>
              </a:rPr>
              <a:t> more than 70%</a:t>
            </a:r>
            <a:r>
              <a:rPr lang="en-US" sz="1200" dirty="0">
                <a:latin typeface="Arial" panose="020B0604020202020204" pitchFamily="34" charset="0"/>
                <a:ea typeface="思源黑体 CN Medium" panose="020B0600000000000000" charset="-122"/>
                <a:cs typeface="Arial" panose="020B0604020202020204" pitchFamily="34" charset="0"/>
              </a:rPr>
              <a:t>,</a:t>
            </a:r>
            <a:r>
              <a:rPr sz="1200" dirty="0">
                <a:latin typeface="Arial" panose="020B0604020202020204" pitchFamily="34" charset="0"/>
                <a:ea typeface="思源黑体 CN Medium" panose="020B0600000000000000" charset="-122"/>
                <a:cs typeface="Arial" panose="020B0604020202020204" pitchFamily="34" charset="0"/>
              </a:rPr>
              <a:t> </a:t>
            </a:r>
            <a:r>
              <a:rPr lang="en-US" sz="1200" dirty="0">
                <a:latin typeface="Arial" panose="020B0604020202020204" pitchFamily="34" charset="0"/>
                <a:ea typeface="思源黑体 CN Medium" panose="020B0600000000000000" charset="-122"/>
                <a:cs typeface="Arial" panose="020B0604020202020204" pitchFamily="34" charset="0"/>
              </a:rPr>
              <a:t>enabling </a:t>
            </a:r>
            <a:r>
              <a:rPr sz="1200" dirty="0">
                <a:latin typeface="Arial" panose="020B0604020202020204" pitchFamily="34" charset="0"/>
                <a:ea typeface="思源黑体 CN Medium" panose="020B0600000000000000" charset="-122"/>
                <a:cs typeface="Arial" panose="020B0604020202020204" pitchFamily="34" charset="0"/>
              </a:rPr>
              <a:t>large-scale planting of rice, wheat and corn. This innovative technology was </a:t>
            </a:r>
            <a:r>
              <a:rPr lang="en-US" sz="1200" dirty="0">
                <a:latin typeface="Arial" panose="020B0604020202020204" pitchFamily="34" charset="0"/>
                <a:ea typeface="思源黑体 CN Medium" panose="020B0600000000000000" charset="-122"/>
                <a:cs typeface="Arial" panose="020B0604020202020204" pitchFamily="34" charset="0"/>
              </a:rPr>
              <a:t>inspected</a:t>
            </a:r>
            <a:r>
              <a:rPr sz="1200" dirty="0">
                <a:latin typeface="Arial" panose="020B0604020202020204" pitchFamily="34" charset="0"/>
                <a:ea typeface="思源黑体 CN Medium" panose="020B0600000000000000" charset="-122"/>
                <a:cs typeface="Arial" panose="020B0604020202020204" pitchFamily="34" charset="0"/>
              </a:rPr>
              <a:t> by technical experts of the Chinese Academy of Agricultural Sciences </a:t>
            </a:r>
            <a:r>
              <a:rPr lang="en-US" sz="1200" dirty="0">
                <a:latin typeface="Arial" panose="020B0604020202020204" pitchFamily="34" charset="0"/>
                <a:ea typeface="思源黑体 CN Medium" panose="020B0600000000000000" charset="-122"/>
                <a:cs typeface="Arial" panose="020B0604020202020204" pitchFamily="34" charset="0"/>
              </a:rPr>
              <a:t>at</a:t>
            </a:r>
            <a:r>
              <a:rPr sz="1200" dirty="0">
                <a:latin typeface="Arial" panose="020B0604020202020204" pitchFamily="34" charset="0"/>
                <a:ea typeface="思源黑体 CN Medium" panose="020B0600000000000000" charset="-122"/>
                <a:cs typeface="Arial" panose="020B0604020202020204" pitchFamily="34" charset="0"/>
              </a:rPr>
              <a:t> the PV farm rice project site, </a:t>
            </a:r>
            <a:r>
              <a:rPr lang="en-US" sz="1200" dirty="0">
                <a:latin typeface="Arial" panose="020B0604020202020204" pitchFamily="34" charset="0"/>
                <a:ea typeface="思源黑体 CN Medium" panose="020B0600000000000000" charset="-122"/>
                <a:cs typeface="Arial" panose="020B0604020202020204" pitchFamily="34" charset="0"/>
              </a:rPr>
              <a:t>and the rice yield </a:t>
            </a:r>
            <a:r>
              <a:rPr sz="1200" dirty="0">
                <a:latin typeface="Arial" panose="020B0604020202020204" pitchFamily="34" charset="0"/>
                <a:ea typeface="思源黑体 CN Medium" panose="020B0600000000000000" charset="-122"/>
                <a:cs typeface="Arial" panose="020B0604020202020204" pitchFamily="34" charset="0"/>
              </a:rPr>
              <a:t>per mu yield reached 602.1 kg, </a:t>
            </a:r>
            <a:r>
              <a:rPr lang="en-US" sz="1200" dirty="0">
                <a:latin typeface="Arial" panose="020B0604020202020204" pitchFamily="34" charset="0"/>
                <a:ea typeface="思源黑体 CN Medium" panose="020B0600000000000000" charset="-122"/>
                <a:cs typeface="Arial" panose="020B0604020202020204" pitchFamily="34" charset="0"/>
              </a:rPr>
              <a:t>which is </a:t>
            </a:r>
            <a:r>
              <a:rPr sz="1200" dirty="0">
                <a:latin typeface="Arial" panose="020B0604020202020204" pitchFamily="34" charset="0"/>
                <a:ea typeface="思源黑体 CN Medium" panose="020B0600000000000000" charset="-122"/>
                <a:cs typeface="Arial" panose="020B0604020202020204" pitchFamily="34" charset="0"/>
              </a:rPr>
              <a:t>higher than other </a:t>
            </a:r>
            <a:r>
              <a:rPr lang="en-US" sz="1200" dirty="0">
                <a:latin typeface="Arial" panose="020B0604020202020204" pitchFamily="34" charset="0"/>
                <a:ea typeface="思源黑体 CN Medium" panose="020B0600000000000000" charset="-122"/>
                <a:cs typeface="Arial" panose="020B0604020202020204" pitchFamily="34" charset="0"/>
              </a:rPr>
              <a:t>rice yields </a:t>
            </a:r>
            <a:r>
              <a:rPr sz="1200" dirty="0">
                <a:latin typeface="Arial" panose="020B0604020202020204" pitchFamily="34" charset="0"/>
                <a:ea typeface="思源黑体 CN Medium" panose="020B0600000000000000" charset="-122"/>
                <a:cs typeface="Arial" panose="020B0604020202020204" pitchFamily="34" charset="0"/>
              </a:rPr>
              <a:t>per mu in the region. </a:t>
            </a:r>
            <a:r>
              <a:rPr lang="en-US" sz="1200" dirty="0">
                <a:latin typeface="Arial" panose="020B0604020202020204" pitchFamily="34" charset="0"/>
                <a:ea typeface="思源黑体 CN Medium" panose="020B0600000000000000" charset="-122"/>
                <a:cs typeface="Arial" panose="020B0604020202020204" pitchFamily="34" charset="0"/>
              </a:rPr>
              <a:t> Characteristic agr</a:t>
            </a:r>
            <a:r>
              <a:rPr sz="1200" dirty="0">
                <a:latin typeface="Arial" panose="020B0604020202020204" pitchFamily="34" charset="0"/>
                <a:ea typeface="思源黑体 CN Medium" panose="020B0600000000000000" charset="-122"/>
                <a:cs typeface="Arial" panose="020B0604020202020204" pitchFamily="34" charset="0"/>
              </a:rPr>
              <a:t>iculture can achieve higher yield. </a:t>
            </a:r>
            <a:endParaRPr sz="1200" dirty="0">
              <a:latin typeface="Arial" panose="020B0604020202020204" pitchFamily="34" charset="0"/>
              <a:ea typeface="思源黑体 CN Medium" panose="020B0600000000000000" charset="-122"/>
              <a:cs typeface="Arial" panose="020B0604020202020204" pitchFamily="34" charset="0"/>
            </a:endParaRPr>
          </a:p>
        </p:txBody>
      </p:sp>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52060" y="288837"/>
            <a:ext cx="948228" cy="854321"/>
          </a:xfrm>
          <a:prstGeom prst="rect">
            <a:avLst/>
          </a:prstGeom>
        </p:spPr>
      </p:pic>
      <p:sp>
        <p:nvSpPr>
          <p:cNvPr id="2" name="Text Box 1"/>
          <p:cNvSpPr txBox="1"/>
          <p:nvPr/>
        </p:nvSpPr>
        <p:spPr>
          <a:xfrm>
            <a:off x="361950" y="5330825"/>
            <a:ext cx="4064000" cy="368300"/>
          </a:xfrm>
          <a:prstGeom prst="rect">
            <a:avLst/>
          </a:prstGeom>
          <a:noFill/>
        </p:spPr>
        <p:txBody>
          <a:bodyPr wrap="square" rtlCol="0">
            <a:spAutoFit/>
          </a:bodyPr>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矩形 5"/>
          <p:cNvSpPr/>
          <p:nvPr/>
        </p:nvSpPr>
        <p:spPr>
          <a:xfrm>
            <a:off x="0" y="530345"/>
            <a:ext cx="804211" cy="37130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15" b="1" dirty="0">
                <a:cs typeface="+mn-ea"/>
                <a:sym typeface="+mn-lt"/>
              </a:rPr>
              <a:t> </a:t>
            </a:r>
            <a:endParaRPr lang="zh-CN" altLang="en-US" sz="2115" b="1" dirty="0">
              <a:cs typeface="+mn-ea"/>
              <a:sym typeface="+mn-lt"/>
            </a:endParaRPr>
          </a:p>
        </p:txBody>
      </p:sp>
      <p:cxnSp>
        <p:nvCxnSpPr>
          <p:cNvPr id="7" name="直接连接符 6"/>
          <p:cNvCxnSpPr/>
          <p:nvPr/>
        </p:nvCxnSpPr>
        <p:spPr>
          <a:xfrm flipV="1">
            <a:off x="1005774" y="529925"/>
            <a:ext cx="0" cy="372145"/>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95250" y="1853503"/>
            <a:ext cx="5234632" cy="3958102"/>
          </a:xfrm>
          <a:prstGeom prst="rect">
            <a:avLst/>
          </a:prstGeom>
        </p:spPr>
      </p:pic>
      <p:sp>
        <p:nvSpPr>
          <p:cNvPr id="11" name="文本框 10"/>
          <p:cNvSpPr txBox="1"/>
          <p:nvPr>
            <p:custDataLst>
              <p:tags r:id="rId2"/>
            </p:custDataLst>
          </p:nvPr>
        </p:nvSpPr>
        <p:spPr>
          <a:xfrm>
            <a:off x="1065774" y="529925"/>
            <a:ext cx="10787380" cy="418576"/>
          </a:xfrm>
          <a:prstGeom prst="rect">
            <a:avLst/>
          </a:prstGeom>
          <a:noFill/>
        </p:spPr>
        <p:txBody>
          <a:bodyPr wrap="square" rtlCol="0">
            <a:spAutoFit/>
          </a:bodyPr>
          <a:lstStyle/>
          <a:p>
            <a:r>
              <a:rPr sz="2120" b="1" dirty="0">
                <a:latin typeface="Arial" panose="020B0604020202020204" pitchFamily="34" charset="0"/>
                <a:ea typeface="思源黑体 CN Medium" panose="020B0600000000000000" charset="-122"/>
                <a:cs typeface="Arial" panose="020B0604020202020204" pitchFamily="34" charset="0"/>
                <a:sym typeface="+mn-ea"/>
              </a:rPr>
              <a:t>Innovative </a:t>
            </a:r>
            <a:r>
              <a:rPr lang="en-US" sz="2120" b="1" dirty="0">
                <a:latin typeface="Arial" panose="020B0604020202020204" pitchFamily="34" charset="0"/>
                <a:ea typeface="思源黑体 CN Medium" panose="020B0600000000000000" charset="-122"/>
                <a:cs typeface="Arial" panose="020B0604020202020204" pitchFamily="34" charset="0"/>
                <a:sym typeface="+mn-ea"/>
              </a:rPr>
              <a:t>I</a:t>
            </a:r>
            <a:r>
              <a:rPr sz="2120" b="1" dirty="0">
                <a:latin typeface="Arial" panose="020B0604020202020204" pitchFamily="34" charset="0"/>
                <a:ea typeface="思源黑体 CN Medium" panose="020B0600000000000000" charset="-122"/>
                <a:cs typeface="Arial" panose="020B0604020202020204" pitchFamily="34" charset="0"/>
                <a:sym typeface="+mn-ea"/>
              </a:rPr>
              <a:t>mplementation of </a:t>
            </a:r>
            <a:r>
              <a:rPr lang="en-US" sz="2120" b="1" dirty="0">
                <a:latin typeface="Arial" panose="020B0604020202020204" pitchFamily="34" charset="0"/>
                <a:ea typeface="思源黑体 CN Medium" panose="020B0600000000000000" charset="-122"/>
                <a:cs typeface="Arial" panose="020B0604020202020204" pitchFamily="34" charset="0"/>
                <a:sym typeface="+mn-ea"/>
              </a:rPr>
              <a:t>A</a:t>
            </a:r>
            <a:r>
              <a:rPr sz="2120" b="1" dirty="0">
                <a:latin typeface="Arial" panose="020B0604020202020204" pitchFamily="34" charset="0"/>
                <a:ea typeface="思源黑体 CN Medium" panose="020B0600000000000000" charset="-122"/>
                <a:cs typeface="Arial" panose="020B0604020202020204" pitchFamily="34" charset="0"/>
                <a:sym typeface="+mn-ea"/>
              </a:rPr>
              <a:t>nimal </a:t>
            </a:r>
            <a:r>
              <a:rPr lang="en-US" sz="2120" b="1" dirty="0">
                <a:latin typeface="Arial" panose="020B0604020202020204" pitchFamily="34" charset="0"/>
                <a:ea typeface="思源黑体 CN Medium" panose="020B0600000000000000" charset="-122"/>
                <a:cs typeface="Arial" panose="020B0604020202020204" pitchFamily="34" charset="0"/>
                <a:sym typeface="+mn-ea"/>
              </a:rPr>
              <a:t>H</a:t>
            </a:r>
            <a:r>
              <a:rPr sz="2120" b="1" dirty="0">
                <a:latin typeface="Arial" panose="020B0604020202020204" pitchFamily="34" charset="0"/>
                <a:ea typeface="思源黑体 CN Medium" panose="020B0600000000000000" charset="-122"/>
                <a:cs typeface="Arial" panose="020B0604020202020204" pitchFamily="34" charset="0"/>
                <a:sym typeface="+mn-ea"/>
              </a:rPr>
              <a:t>usbandry, </a:t>
            </a:r>
            <a:r>
              <a:rPr lang="en-US" sz="2120" b="1" dirty="0">
                <a:latin typeface="Arial" panose="020B0604020202020204" pitchFamily="34" charset="0"/>
                <a:ea typeface="思源黑体 CN Medium" panose="020B0600000000000000" charset="-122"/>
                <a:cs typeface="Arial" panose="020B0604020202020204" pitchFamily="34" charset="0"/>
                <a:sym typeface="+mn-ea"/>
              </a:rPr>
              <a:t>P</a:t>
            </a:r>
            <a:r>
              <a:rPr sz="2120" b="1" dirty="0">
                <a:latin typeface="Arial" panose="020B0604020202020204" pitchFamily="34" charset="0"/>
                <a:ea typeface="思源黑体 CN Medium" panose="020B0600000000000000" charset="-122"/>
                <a:cs typeface="Arial" panose="020B0604020202020204" pitchFamily="34" charset="0"/>
                <a:sym typeface="+mn-ea"/>
              </a:rPr>
              <a:t>lanting and </a:t>
            </a:r>
            <a:r>
              <a:rPr lang="en-US" sz="2120" b="1" dirty="0">
                <a:latin typeface="Arial" panose="020B0604020202020204" pitchFamily="34" charset="0"/>
                <a:ea typeface="思源黑体 CN Medium" panose="020B0600000000000000" charset="-122"/>
                <a:cs typeface="Arial" panose="020B0604020202020204" pitchFamily="34" charset="0"/>
                <a:sym typeface="+mn-ea"/>
              </a:rPr>
              <a:t>B</a:t>
            </a:r>
            <a:r>
              <a:rPr sz="2120" b="1" dirty="0">
                <a:latin typeface="Arial" panose="020B0604020202020204" pitchFamily="34" charset="0"/>
                <a:ea typeface="思源黑体 CN Medium" panose="020B0600000000000000" charset="-122"/>
                <a:cs typeface="Arial" panose="020B0604020202020204" pitchFamily="34" charset="0"/>
                <a:sym typeface="+mn-ea"/>
              </a:rPr>
              <a:t>reeding </a:t>
            </a:r>
            <a:endParaRPr sz="2120" b="1" dirty="0">
              <a:latin typeface="Arial" panose="020B0604020202020204" pitchFamily="34" charset="0"/>
              <a:ea typeface="思源黑体 CN Medium" panose="020B0600000000000000" charset="-122"/>
              <a:cs typeface="Arial" panose="020B0604020202020204" pitchFamily="34" charset="0"/>
              <a:sym typeface="+mn-ea"/>
            </a:endParaRPr>
          </a:p>
        </p:txBody>
      </p:sp>
      <p:sp>
        <p:nvSpPr>
          <p:cNvPr id="13" name="Textfeld 2"/>
          <p:cNvSpPr txBox="1"/>
          <p:nvPr>
            <p:custDataLst>
              <p:tags r:id="rId3"/>
            </p:custDataLst>
          </p:nvPr>
        </p:nvSpPr>
        <p:spPr>
          <a:xfrm>
            <a:off x="468927" y="1731606"/>
            <a:ext cx="5442151" cy="3989842"/>
          </a:xfrm>
          <a:prstGeom prst="rect">
            <a:avLst/>
          </a:prstGeom>
          <a:noFill/>
        </p:spPr>
        <p:txBody>
          <a:bodyPr wrap="square" lIns="87914" tIns="43958" rIns="87914" bIns="43958" rtlCol="0">
            <a:spAutoFit/>
          </a:bodyPr>
          <a:lstStyle>
            <a:defPPr>
              <a:defRPr lang="zh-CN"/>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700" algn="l" defTabSz="685165" rtl="0" eaLnBrk="1" latinLnBrk="0" hangingPunct="1">
              <a:defRPr sz="1400" kern="1200">
                <a:solidFill>
                  <a:schemeClr val="tx1"/>
                </a:solidFill>
                <a:latin typeface="+mn-lt"/>
                <a:ea typeface="+mn-ea"/>
                <a:cs typeface="+mn-cs"/>
              </a:defRPr>
            </a:lvl4pPr>
            <a:lvl5pPr marL="1371600" algn="l" defTabSz="685165" rtl="0" eaLnBrk="1" latinLnBrk="0" hangingPunct="1">
              <a:defRPr sz="1400" kern="1200">
                <a:solidFill>
                  <a:schemeClr val="tx1"/>
                </a:solidFill>
                <a:latin typeface="+mn-lt"/>
                <a:ea typeface="+mn-ea"/>
                <a:cs typeface="+mn-cs"/>
              </a:defRPr>
            </a:lvl5pPr>
            <a:lvl6pPr marL="1714500" algn="l" defTabSz="685165" rtl="0" eaLnBrk="1" latinLnBrk="0" hangingPunct="1">
              <a:defRPr sz="1400" kern="1200">
                <a:solidFill>
                  <a:schemeClr val="tx1"/>
                </a:solidFill>
                <a:latin typeface="+mn-lt"/>
                <a:ea typeface="+mn-ea"/>
                <a:cs typeface="+mn-cs"/>
              </a:defRPr>
            </a:lvl6pPr>
            <a:lvl7pPr marL="2057400" algn="l" defTabSz="685165" rtl="0" eaLnBrk="1" latinLnBrk="0" hangingPunct="1">
              <a:defRPr sz="1400" kern="1200">
                <a:solidFill>
                  <a:schemeClr val="tx1"/>
                </a:solidFill>
                <a:latin typeface="+mn-lt"/>
                <a:ea typeface="+mn-ea"/>
                <a:cs typeface="+mn-cs"/>
              </a:defRPr>
            </a:lvl7pPr>
            <a:lvl8pPr marL="2400300" algn="l" defTabSz="685165" rtl="0" eaLnBrk="1" latinLnBrk="0" hangingPunct="1">
              <a:defRPr sz="1400" kern="1200">
                <a:solidFill>
                  <a:schemeClr val="tx1"/>
                </a:solidFill>
                <a:latin typeface="+mn-lt"/>
                <a:ea typeface="+mn-ea"/>
                <a:cs typeface="+mn-cs"/>
              </a:defRPr>
            </a:lvl8pPr>
            <a:lvl9pPr marL="2743200" algn="l" defTabSz="685165" rtl="0" eaLnBrk="1" latinLnBrk="0" hangingPunct="1">
              <a:defRPr sz="1400" kern="1200">
                <a:solidFill>
                  <a:schemeClr val="tx1"/>
                </a:solidFill>
                <a:latin typeface="+mn-lt"/>
                <a:ea typeface="+mn-ea"/>
                <a:cs typeface="+mn-cs"/>
              </a:defRPr>
            </a:lvl9pPr>
          </a:lstStyle>
          <a:p>
            <a:pPr algn="just">
              <a:lnSpc>
                <a:spcPct val="150000"/>
              </a:lnSpc>
              <a:buClr>
                <a:schemeClr val="tx1">
                  <a:lumMod val="50000"/>
                  <a:lumOff val="50000"/>
                </a:schemeClr>
              </a:buClr>
            </a:pPr>
            <a:r>
              <a:rPr sz="1300" dirty="0">
                <a:solidFill>
                  <a:schemeClr val="accent2"/>
                </a:solidFill>
                <a:latin typeface="Arial" panose="020B0604020202020204" pitchFamily="34" charset="0"/>
                <a:ea typeface="思源黑体 CN Medium" panose="020B0600000000000000" charset="-122"/>
                <a:cs typeface="Arial" panose="020B0604020202020204" pitchFamily="34" charset="0"/>
              </a:rPr>
              <a:t>Innovate the "photovoltaic + animal husbandry" planting and breeding </a:t>
            </a:r>
            <a:r>
              <a:rPr sz="1300" dirty="0">
                <a:latin typeface="Arial" panose="020B0604020202020204" pitchFamily="34" charset="0"/>
                <a:ea typeface="思源黑体 CN Medium" panose="020B0600000000000000" charset="-122"/>
                <a:cs typeface="Arial" panose="020B0604020202020204" pitchFamily="34" charset="0"/>
              </a:rPr>
              <a:t>mode in western China</a:t>
            </a:r>
            <a:r>
              <a:rPr lang="en-US" sz="1300" dirty="0">
                <a:latin typeface="Arial" panose="020B0604020202020204" pitchFamily="34" charset="0"/>
                <a:ea typeface="思源黑体 CN Medium" panose="020B0600000000000000" charset="-122"/>
                <a:cs typeface="Arial" panose="020B0604020202020204" pitchFamily="34" charset="0"/>
              </a:rPr>
              <a:t> </a:t>
            </a:r>
            <a:endParaRPr lang="en-US" sz="1300" dirty="0">
              <a:latin typeface="Arial" panose="020B0604020202020204" pitchFamily="34" charset="0"/>
              <a:ea typeface="思源黑体 CN Medium" panose="020B0600000000000000" charset="-122"/>
              <a:cs typeface="Arial" panose="020B0604020202020204" pitchFamily="34" charset="0"/>
            </a:endParaRPr>
          </a:p>
          <a:p>
            <a:pPr algn="just">
              <a:lnSpc>
                <a:spcPct val="150000"/>
              </a:lnSpc>
              <a:buClr>
                <a:schemeClr val="tx1">
                  <a:lumMod val="50000"/>
                  <a:lumOff val="50000"/>
                </a:schemeClr>
              </a:buClr>
            </a:pPr>
            <a:r>
              <a:rPr sz="1300" dirty="0">
                <a:latin typeface="Arial" panose="020B0604020202020204" pitchFamily="34" charset="0"/>
                <a:ea typeface="思源黑体 CN Medium" panose="020B0600000000000000" charset="-122"/>
                <a:cs typeface="Arial" panose="020B0604020202020204" pitchFamily="34" charset="0"/>
              </a:rPr>
              <a:t>An appropriate amount of PV roof sheep sheds can be built according to the actual planting and breeding needs. Small heating facilities using PV power can help sheep </a:t>
            </a:r>
            <a:r>
              <a:rPr lang="en-US" sz="1300" dirty="0">
                <a:latin typeface="Arial" panose="020B0604020202020204" pitchFamily="34" charset="0"/>
                <a:ea typeface="思源黑体 CN Medium" panose="020B0600000000000000" charset="-122"/>
                <a:cs typeface="Arial" panose="020B0604020202020204" pitchFamily="34" charset="0"/>
              </a:rPr>
              <a:t>survive</a:t>
            </a:r>
            <a:r>
              <a:rPr sz="1300" dirty="0">
                <a:latin typeface="Arial" panose="020B0604020202020204" pitchFamily="34" charset="0"/>
                <a:ea typeface="思源黑体 CN Medium" panose="020B0600000000000000" charset="-122"/>
                <a:cs typeface="Arial" panose="020B0604020202020204" pitchFamily="34" charset="0"/>
              </a:rPr>
              <a:t> the winter. </a:t>
            </a:r>
            <a:endParaRPr lang="en-US" sz="1300" dirty="0">
              <a:latin typeface="Arial" panose="020B0604020202020204" pitchFamily="34" charset="0"/>
              <a:ea typeface="思源黑体 CN Medium" panose="020B0600000000000000" charset="-122"/>
              <a:cs typeface="Arial" panose="020B0604020202020204" pitchFamily="34" charset="0"/>
            </a:endParaRPr>
          </a:p>
          <a:p>
            <a:pPr algn="just">
              <a:lnSpc>
                <a:spcPct val="150000"/>
              </a:lnSpc>
              <a:buClr>
                <a:schemeClr val="tx1">
                  <a:lumMod val="50000"/>
                  <a:lumOff val="50000"/>
                </a:schemeClr>
              </a:buClr>
            </a:pPr>
            <a:endParaRPr sz="1300" dirty="0">
              <a:latin typeface="Arial" panose="020B0604020202020204" pitchFamily="34" charset="0"/>
              <a:ea typeface="思源黑体 CN Medium" panose="020B0600000000000000" charset="-122"/>
              <a:cs typeface="Arial" panose="020B0604020202020204" pitchFamily="34" charset="0"/>
            </a:endParaRPr>
          </a:p>
          <a:p>
            <a:pPr algn="just">
              <a:lnSpc>
                <a:spcPct val="150000"/>
              </a:lnSpc>
              <a:buClr>
                <a:schemeClr val="tx1">
                  <a:lumMod val="50000"/>
                  <a:lumOff val="50000"/>
                </a:schemeClr>
              </a:buClr>
            </a:pPr>
            <a:r>
              <a:rPr sz="1300" dirty="0">
                <a:latin typeface="Arial" panose="020B0604020202020204" pitchFamily="34" charset="0"/>
                <a:ea typeface="思源黑体 CN Medium" panose="020B0600000000000000" charset="-122"/>
                <a:cs typeface="Arial" panose="020B0604020202020204" pitchFamily="34" charset="0"/>
              </a:rPr>
              <a:t>In 2016, it helped poor areas in Hainan Prefecture, Qinghai Province to build </a:t>
            </a:r>
            <a:r>
              <a:rPr lang="en-US" sz="1300" dirty="0">
                <a:latin typeface="Arial" panose="020B0604020202020204" pitchFamily="34" charset="0"/>
                <a:ea typeface="思源黑体 CN Medium" panose="020B0600000000000000" charset="-122"/>
                <a:cs typeface="Arial" panose="020B0604020202020204" pitchFamily="34" charset="0"/>
              </a:rPr>
              <a:t>a </a:t>
            </a:r>
            <a:r>
              <a:rPr sz="1300" dirty="0">
                <a:latin typeface="Arial" panose="020B0604020202020204" pitchFamily="34" charset="0"/>
                <a:ea typeface="思源黑体 CN Medium" panose="020B0600000000000000" charset="-122"/>
                <a:cs typeface="Arial" panose="020B0604020202020204" pitchFamily="34" charset="0"/>
              </a:rPr>
              <a:t>100MW "</a:t>
            </a:r>
            <a:r>
              <a:rPr sz="1300" dirty="0">
                <a:solidFill>
                  <a:schemeClr val="accent2"/>
                </a:solidFill>
                <a:latin typeface="Arial" panose="020B0604020202020204" pitchFamily="34" charset="0"/>
                <a:ea typeface="思源黑体 CN Medium" panose="020B0600000000000000" charset="-122"/>
                <a:cs typeface="Arial" panose="020B0604020202020204" pitchFamily="34" charset="0"/>
              </a:rPr>
              <a:t>intelligent photovoltaic + efficient animal husbandry</a:t>
            </a:r>
            <a:r>
              <a:rPr sz="1300" dirty="0">
                <a:latin typeface="Arial" panose="020B0604020202020204" pitchFamily="34" charset="0"/>
                <a:ea typeface="思源黑体 CN Medium" panose="020B0600000000000000" charset="-122"/>
                <a:cs typeface="Arial" panose="020B0604020202020204" pitchFamily="34" charset="0"/>
              </a:rPr>
              <a:t>" to </a:t>
            </a:r>
            <a:r>
              <a:rPr lang="en-US" sz="1300" dirty="0">
                <a:latin typeface="Arial" panose="020B0604020202020204" pitchFamily="34" charset="0"/>
                <a:ea typeface="思源黑体 CN Medium" panose="020B0600000000000000" charset="-122"/>
                <a:cs typeface="Arial" panose="020B0604020202020204" pitchFamily="34" charset="0"/>
              </a:rPr>
              <a:t>get rid of</a:t>
            </a:r>
            <a:r>
              <a:rPr sz="1300" dirty="0">
                <a:latin typeface="Arial" panose="020B0604020202020204" pitchFamily="34" charset="0"/>
                <a:ea typeface="思源黑体 CN Medium" panose="020B0600000000000000" charset="-122"/>
                <a:cs typeface="Arial" panose="020B0604020202020204" pitchFamily="34" charset="0"/>
              </a:rPr>
              <a:t> poverty and </a:t>
            </a:r>
            <a:r>
              <a:rPr lang="en-US" sz="1300" dirty="0">
                <a:latin typeface="Arial" panose="020B0604020202020204" pitchFamily="34" charset="0"/>
                <a:ea typeface="思源黑体 CN Medium" panose="020B0600000000000000" charset="-122"/>
                <a:cs typeface="Arial" panose="020B0604020202020204" pitchFamily="34" charset="0"/>
              </a:rPr>
              <a:t>become rich</a:t>
            </a:r>
            <a:r>
              <a:rPr sz="1300" dirty="0">
                <a:latin typeface="Arial" panose="020B0604020202020204" pitchFamily="34" charset="0"/>
                <a:ea typeface="思源黑体 CN Medium" panose="020B0600000000000000" charset="-122"/>
                <a:cs typeface="Arial" panose="020B0604020202020204" pitchFamily="34" charset="0"/>
              </a:rPr>
              <a:t>. </a:t>
            </a:r>
            <a:endParaRPr lang="en-US" sz="1300" dirty="0">
              <a:latin typeface="Arial" panose="020B0604020202020204" pitchFamily="34" charset="0"/>
              <a:ea typeface="思源黑体 CN Medium" panose="020B0600000000000000" charset="-122"/>
              <a:cs typeface="Arial" panose="020B0604020202020204" pitchFamily="34" charset="0"/>
            </a:endParaRPr>
          </a:p>
          <a:p>
            <a:pPr algn="just">
              <a:lnSpc>
                <a:spcPct val="150000"/>
              </a:lnSpc>
              <a:buClr>
                <a:schemeClr val="tx1">
                  <a:lumMod val="50000"/>
                  <a:lumOff val="50000"/>
                </a:schemeClr>
              </a:buClr>
            </a:pPr>
            <a:endParaRPr sz="1300" dirty="0">
              <a:latin typeface="Arial" panose="020B0604020202020204" pitchFamily="34" charset="0"/>
              <a:ea typeface="思源黑体 CN Medium" panose="020B0600000000000000" charset="-122"/>
              <a:cs typeface="Arial" panose="020B0604020202020204" pitchFamily="34" charset="0"/>
            </a:endParaRPr>
          </a:p>
          <a:p>
            <a:pPr algn="just">
              <a:lnSpc>
                <a:spcPct val="150000"/>
              </a:lnSpc>
              <a:buClr>
                <a:schemeClr val="tx1">
                  <a:lumMod val="50000"/>
                  <a:lumOff val="50000"/>
                </a:schemeClr>
              </a:buClr>
            </a:pPr>
            <a:r>
              <a:rPr sz="1300" dirty="0">
                <a:latin typeface="Arial" panose="020B0604020202020204" pitchFamily="34" charset="0"/>
                <a:ea typeface="思源黑体 CN Medium" panose="020B0600000000000000" charset="-122"/>
                <a:cs typeface="Arial" panose="020B0604020202020204" pitchFamily="34" charset="0"/>
              </a:rPr>
              <a:t>In 2017, innovative project</a:t>
            </a:r>
            <a:r>
              <a:rPr lang="en-US" sz="1300" dirty="0">
                <a:latin typeface="Arial" panose="020B0604020202020204" pitchFamily="34" charset="0"/>
                <a:ea typeface="思源黑体 CN Medium" panose="020B0600000000000000" charset="-122"/>
                <a:cs typeface="Arial" panose="020B0604020202020204" pitchFamily="34" charset="0"/>
              </a:rPr>
              <a:t>s were replicated</a:t>
            </a:r>
            <a:r>
              <a:rPr sz="1300" dirty="0">
                <a:latin typeface="Arial" panose="020B0604020202020204" pitchFamily="34" charset="0"/>
                <a:ea typeface="思源黑体 CN Medium" panose="020B0600000000000000" charset="-122"/>
                <a:cs typeface="Arial" panose="020B0604020202020204" pitchFamily="34" charset="0"/>
              </a:rPr>
              <a:t> in Inner Mongolia Autonomous Region and Ningxia Hui Autonomous Region, </a:t>
            </a:r>
            <a:r>
              <a:rPr lang="en-US" sz="1300" dirty="0">
                <a:latin typeface="Arial" panose="020B0604020202020204" pitchFamily="34" charset="0"/>
                <a:ea typeface="思源黑体 CN Medium" panose="020B0600000000000000" charset="-122"/>
                <a:cs typeface="Arial" panose="020B0604020202020204" pitchFamily="34" charset="0"/>
              </a:rPr>
              <a:t>and were</a:t>
            </a:r>
            <a:r>
              <a:rPr sz="1300" dirty="0">
                <a:latin typeface="Arial" panose="020B0604020202020204" pitchFamily="34" charset="0"/>
                <a:ea typeface="思源黑体 CN Medium" panose="020B0600000000000000" charset="-122"/>
                <a:cs typeface="Arial" panose="020B0604020202020204" pitchFamily="34" charset="0"/>
              </a:rPr>
              <a:t> highly praised by local governments and herdsmen in western China. </a:t>
            </a:r>
            <a:endParaRPr sz="1300" dirty="0">
              <a:latin typeface="Arial" panose="020B0604020202020204" pitchFamily="34" charset="0"/>
              <a:ea typeface="思源黑体 CN Medium" panose="020B0600000000000000" charset="-122"/>
              <a:cs typeface="Arial" panose="020B0604020202020204" pitchFamily="34" charset="0"/>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60" y="288837"/>
            <a:ext cx="948228" cy="85432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矩形 4"/>
          <p:cNvSpPr/>
          <p:nvPr/>
        </p:nvSpPr>
        <p:spPr>
          <a:xfrm>
            <a:off x="0" y="529925"/>
            <a:ext cx="804211" cy="37130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15" b="1" dirty="0">
                <a:cs typeface="+mn-ea"/>
                <a:sym typeface="+mn-lt"/>
              </a:rPr>
              <a:t> </a:t>
            </a:r>
            <a:endParaRPr lang="zh-CN" altLang="en-US" sz="2115" b="1" dirty="0">
              <a:cs typeface="+mn-ea"/>
              <a:sym typeface="+mn-lt"/>
            </a:endParaRPr>
          </a:p>
        </p:txBody>
      </p:sp>
      <p:cxnSp>
        <p:nvCxnSpPr>
          <p:cNvPr id="6" name="直接连接符 5"/>
          <p:cNvCxnSpPr/>
          <p:nvPr/>
        </p:nvCxnSpPr>
        <p:spPr>
          <a:xfrm flipV="1">
            <a:off x="1005774" y="529925"/>
            <a:ext cx="0" cy="372145"/>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15352" y="2910208"/>
            <a:ext cx="9187687" cy="3421456"/>
          </a:xfrm>
          <a:prstGeom prst="rect">
            <a:avLst/>
          </a:prstGeom>
        </p:spPr>
      </p:pic>
      <p:sp>
        <p:nvSpPr>
          <p:cNvPr id="10" name="文本框 9"/>
          <p:cNvSpPr txBox="1"/>
          <p:nvPr>
            <p:custDataLst>
              <p:tags r:id="rId2"/>
            </p:custDataLst>
          </p:nvPr>
        </p:nvSpPr>
        <p:spPr>
          <a:xfrm>
            <a:off x="1046645" y="515522"/>
            <a:ext cx="10787380" cy="418576"/>
          </a:xfrm>
          <a:prstGeom prst="rect">
            <a:avLst/>
          </a:prstGeom>
          <a:noFill/>
        </p:spPr>
        <p:txBody>
          <a:bodyPr wrap="square" rtlCol="0">
            <a:spAutoFit/>
          </a:bodyPr>
          <a:lstStyle/>
          <a:p>
            <a:r>
              <a:rPr sz="2120" b="1" dirty="0">
                <a:latin typeface="Arial" panose="020B0604020202020204" pitchFamily="34" charset="0"/>
                <a:ea typeface="思源黑体 CN Medium" panose="020B0600000000000000" charset="-122"/>
                <a:cs typeface="Arial" panose="020B0604020202020204" pitchFamily="34" charset="0"/>
                <a:sym typeface="+mn-ea"/>
              </a:rPr>
              <a:t>Innovative </a:t>
            </a:r>
            <a:r>
              <a:rPr lang="en-US" sz="2120" b="1" dirty="0">
                <a:latin typeface="Arial" panose="020B0604020202020204" pitchFamily="34" charset="0"/>
                <a:ea typeface="思源黑体 CN Medium" panose="020B0600000000000000" charset="-122"/>
                <a:cs typeface="Arial" panose="020B0604020202020204" pitchFamily="34" charset="0"/>
                <a:sym typeface="+mn-ea"/>
              </a:rPr>
              <a:t>I</a:t>
            </a:r>
            <a:r>
              <a:rPr sz="2120" b="1" dirty="0">
                <a:latin typeface="Arial" panose="020B0604020202020204" pitchFamily="34" charset="0"/>
                <a:ea typeface="思源黑体 CN Medium" panose="020B0600000000000000" charset="-122"/>
                <a:cs typeface="Arial" panose="020B0604020202020204" pitchFamily="34" charset="0"/>
                <a:sym typeface="+mn-ea"/>
              </a:rPr>
              <a:t>mplementation of “</a:t>
            </a:r>
            <a:r>
              <a:rPr lang="en-US" sz="2120" b="1" dirty="0">
                <a:latin typeface="Arial" panose="020B0604020202020204" pitchFamily="34" charset="0"/>
                <a:ea typeface="思源黑体 CN Medium" panose="020B0600000000000000" charset="-122"/>
                <a:cs typeface="Arial" panose="020B0604020202020204" pitchFamily="34" charset="0"/>
                <a:sym typeface="+mn-ea"/>
              </a:rPr>
              <a:t>C</a:t>
            </a:r>
            <a:r>
              <a:rPr sz="2120" b="1" dirty="0">
                <a:latin typeface="Arial" panose="020B0604020202020204" pitchFamily="34" charset="0"/>
                <a:ea typeface="思源黑体 CN Medium" panose="020B0600000000000000" charset="-122"/>
                <a:cs typeface="Arial" panose="020B0604020202020204" pitchFamily="34" charset="0"/>
                <a:sym typeface="+mn-ea"/>
              </a:rPr>
              <a:t>omplementation of </a:t>
            </a:r>
            <a:r>
              <a:rPr lang="en-US" sz="2120" b="1" dirty="0">
                <a:latin typeface="Arial" panose="020B0604020202020204" pitchFamily="34" charset="0"/>
                <a:ea typeface="思源黑体 CN Medium" panose="020B0600000000000000" charset="-122"/>
                <a:cs typeface="Arial" panose="020B0604020202020204" pitchFamily="34" charset="0"/>
                <a:sym typeface="+mn-ea"/>
              </a:rPr>
              <a:t>F</a:t>
            </a:r>
            <a:r>
              <a:rPr sz="2120" b="1" dirty="0">
                <a:latin typeface="Arial" panose="020B0604020202020204" pitchFamily="34" charset="0"/>
                <a:ea typeface="思源黑体 CN Medium" panose="020B0600000000000000" charset="-122"/>
                <a:cs typeface="Arial" panose="020B0604020202020204" pitchFamily="34" charset="0"/>
                <a:sym typeface="+mn-ea"/>
              </a:rPr>
              <a:t>ishing and PV”  </a:t>
            </a:r>
            <a:endParaRPr sz="2120" b="1" dirty="0">
              <a:latin typeface="Arial" panose="020B0604020202020204" pitchFamily="34" charset="0"/>
              <a:ea typeface="思源黑体 CN Medium" panose="020B0600000000000000" charset="-122"/>
              <a:cs typeface="Arial" panose="020B0604020202020204" pitchFamily="34" charset="0"/>
              <a:sym typeface="+mn-ea"/>
            </a:endParaRPr>
          </a:p>
        </p:txBody>
      </p:sp>
      <p:sp>
        <p:nvSpPr>
          <p:cNvPr id="11" name="Textfeld 2"/>
          <p:cNvSpPr txBox="1"/>
          <p:nvPr>
            <p:custDataLst>
              <p:tags r:id="rId3"/>
            </p:custDataLst>
          </p:nvPr>
        </p:nvSpPr>
        <p:spPr>
          <a:xfrm>
            <a:off x="744395" y="1306886"/>
            <a:ext cx="10729603" cy="1439594"/>
          </a:xfrm>
          <a:prstGeom prst="rect">
            <a:avLst/>
          </a:prstGeom>
          <a:noFill/>
        </p:spPr>
        <p:txBody>
          <a:bodyPr wrap="square" lIns="87914" tIns="43958" rIns="87914" bIns="43958" rtlCol="0">
            <a:spAutoFit/>
          </a:bodyPr>
          <a:lstStyle>
            <a:defPPr>
              <a:defRPr lang="zh-CN"/>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700" algn="l" defTabSz="685165" rtl="0" eaLnBrk="1" latinLnBrk="0" hangingPunct="1">
              <a:defRPr sz="1400" kern="1200">
                <a:solidFill>
                  <a:schemeClr val="tx1"/>
                </a:solidFill>
                <a:latin typeface="+mn-lt"/>
                <a:ea typeface="+mn-ea"/>
                <a:cs typeface="+mn-cs"/>
              </a:defRPr>
            </a:lvl4pPr>
            <a:lvl5pPr marL="1371600" algn="l" defTabSz="685165" rtl="0" eaLnBrk="1" latinLnBrk="0" hangingPunct="1">
              <a:defRPr sz="1400" kern="1200">
                <a:solidFill>
                  <a:schemeClr val="tx1"/>
                </a:solidFill>
                <a:latin typeface="+mn-lt"/>
                <a:ea typeface="+mn-ea"/>
                <a:cs typeface="+mn-cs"/>
              </a:defRPr>
            </a:lvl5pPr>
            <a:lvl6pPr marL="1714500" algn="l" defTabSz="685165" rtl="0" eaLnBrk="1" latinLnBrk="0" hangingPunct="1">
              <a:defRPr sz="1400" kern="1200">
                <a:solidFill>
                  <a:schemeClr val="tx1"/>
                </a:solidFill>
                <a:latin typeface="+mn-lt"/>
                <a:ea typeface="+mn-ea"/>
                <a:cs typeface="+mn-cs"/>
              </a:defRPr>
            </a:lvl6pPr>
            <a:lvl7pPr marL="2057400" algn="l" defTabSz="685165" rtl="0" eaLnBrk="1" latinLnBrk="0" hangingPunct="1">
              <a:defRPr sz="1400" kern="1200">
                <a:solidFill>
                  <a:schemeClr val="tx1"/>
                </a:solidFill>
                <a:latin typeface="+mn-lt"/>
                <a:ea typeface="+mn-ea"/>
                <a:cs typeface="+mn-cs"/>
              </a:defRPr>
            </a:lvl7pPr>
            <a:lvl8pPr marL="2400300" algn="l" defTabSz="685165" rtl="0" eaLnBrk="1" latinLnBrk="0" hangingPunct="1">
              <a:defRPr sz="1400" kern="1200">
                <a:solidFill>
                  <a:schemeClr val="tx1"/>
                </a:solidFill>
                <a:latin typeface="+mn-lt"/>
                <a:ea typeface="+mn-ea"/>
                <a:cs typeface="+mn-cs"/>
              </a:defRPr>
            </a:lvl8pPr>
            <a:lvl9pPr marL="2743200" algn="l" defTabSz="685165" rtl="0" eaLnBrk="1" latinLnBrk="0" hangingPunct="1">
              <a:defRPr sz="1400" kern="1200">
                <a:solidFill>
                  <a:schemeClr val="tx1"/>
                </a:solidFill>
                <a:latin typeface="+mn-lt"/>
                <a:ea typeface="+mn-ea"/>
                <a:cs typeface="+mn-cs"/>
              </a:defRPr>
            </a:lvl9pPr>
          </a:lstStyle>
          <a:p>
            <a:pPr algn="just">
              <a:lnSpc>
                <a:spcPct val="150000"/>
              </a:lnSpc>
              <a:buClr>
                <a:schemeClr val="tx1">
                  <a:lumMod val="50000"/>
                  <a:lumOff val="50000"/>
                </a:schemeClr>
              </a:buClr>
            </a:pPr>
            <a:r>
              <a:rPr sz="1200" dirty="0">
                <a:latin typeface="Arial" panose="020B0604020202020204" pitchFamily="34" charset="0"/>
                <a:ea typeface="思源黑体 CN Medium" panose="020B0600000000000000" charset="-122"/>
                <a:cs typeface="Arial" panose="020B0604020202020204" pitchFamily="34" charset="0"/>
              </a:rPr>
              <a:t>The innovative construction of PV farms in ponds </a:t>
            </a:r>
            <a:r>
              <a:rPr lang="en-US" sz="1200" dirty="0">
                <a:latin typeface="Arial" panose="020B0604020202020204" pitchFamily="34" charset="0"/>
                <a:ea typeface="思源黑体 CN Medium" panose="020B0600000000000000" charset="-122"/>
                <a:cs typeface="Arial" panose="020B0604020202020204" pitchFamily="34" charset="0"/>
              </a:rPr>
              <a:t>has </a:t>
            </a:r>
            <a:r>
              <a:rPr sz="1200" dirty="0">
                <a:latin typeface="Arial" panose="020B0604020202020204" pitchFamily="34" charset="0"/>
                <a:ea typeface="思源黑体 CN Medium" panose="020B0600000000000000" charset="-122"/>
                <a:cs typeface="Arial" panose="020B0604020202020204" pitchFamily="34" charset="0"/>
              </a:rPr>
              <a:t>br</a:t>
            </a:r>
            <a:r>
              <a:rPr lang="en-US" sz="1200" dirty="0">
                <a:latin typeface="Arial" panose="020B0604020202020204" pitchFamily="34" charset="0"/>
                <a:ea typeface="思源黑体 CN Medium" panose="020B0600000000000000" charset="-122"/>
                <a:cs typeface="Arial" panose="020B0604020202020204" pitchFamily="34" charset="0"/>
              </a:rPr>
              <a:t>ought</a:t>
            </a:r>
            <a:r>
              <a:rPr sz="1200" dirty="0">
                <a:latin typeface="Arial" panose="020B0604020202020204" pitchFamily="34" charset="0"/>
                <a:ea typeface="思源黑体 CN Medium" panose="020B0600000000000000" charset="-122"/>
                <a:cs typeface="Arial" panose="020B0604020202020204" pitchFamily="34" charset="0"/>
              </a:rPr>
              <a:t> </a:t>
            </a:r>
            <a:r>
              <a:rPr lang="en-US" sz="1200" dirty="0">
                <a:latin typeface="Arial" panose="020B0604020202020204" pitchFamily="34" charset="0"/>
                <a:ea typeface="思源黑体 CN Medium" panose="020B0600000000000000" charset="-122"/>
                <a:cs typeface="Arial" panose="020B0604020202020204" pitchFamily="34" charset="0"/>
              </a:rPr>
              <a:t>tangible</a:t>
            </a:r>
            <a:r>
              <a:rPr sz="1200" dirty="0">
                <a:latin typeface="Arial" panose="020B0604020202020204" pitchFamily="34" charset="0"/>
                <a:ea typeface="思源黑体 CN Medium" panose="020B0600000000000000" charset="-122"/>
                <a:cs typeface="Arial" panose="020B0604020202020204" pitchFamily="34" charset="0"/>
              </a:rPr>
              <a:t> benefits to fish and crab</a:t>
            </a:r>
            <a:r>
              <a:rPr lang="en-US" sz="1200" dirty="0">
                <a:latin typeface="Arial" panose="020B0604020202020204" pitchFamily="34" charset="0"/>
                <a:ea typeface="思源黑体 CN Medium" panose="020B0600000000000000" charset="-122"/>
                <a:cs typeface="Arial" panose="020B0604020202020204" pitchFamily="34" charset="0"/>
              </a:rPr>
              <a:t> farming</a:t>
            </a:r>
            <a:r>
              <a:rPr sz="1200" dirty="0">
                <a:latin typeface="Arial" panose="020B0604020202020204" pitchFamily="34" charset="0"/>
                <a:ea typeface="思源黑体 CN Medium" panose="020B0600000000000000" charset="-122"/>
                <a:cs typeface="Arial" panose="020B0604020202020204" pitchFamily="34" charset="0"/>
              </a:rPr>
              <a:t>. P</a:t>
            </a:r>
            <a:r>
              <a:rPr lang="en-US" sz="1200" dirty="0">
                <a:latin typeface="Arial" panose="020B0604020202020204" pitchFamily="34" charset="0"/>
                <a:ea typeface="思源黑体 CN Medium" panose="020B0600000000000000" charset="-122"/>
                <a:cs typeface="Arial" panose="020B0604020202020204" pitchFamily="34" charset="0"/>
              </a:rPr>
              <a:t>lacing</a:t>
            </a:r>
            <a:r>
              <a:rPr sz="1200" dirty="0">
                <a:latin typeface="Arial" panose="020B0604020202020204" pitchFamily="34" charset="0"/>
                <a:ea typeface="思源黑体 CN Medium" panose="020B0600000000000000" charset="-122"/>
                <a:cs typeface="Arial" panose="020B0604020202020204" pitchFamily="34" charset="0"/>
              </a:rPr>
              <a:t> PV modules above fish ponds will not affect  aquaculture of fishermen, </a:t>
            </a:r>
            <a:r>
              <a:rPr lang="en-US" sz="1200" dirty="0">
                <a:latin typeface="Arial" panose="020B0604020202020204" pitchFamily="34" charset="0"/>
                <a:ea typeface="思源黑体 CN Medium" panose="020B0600000000000000" charset="-122"/>
                <a:cs typeface="Arial" panose="020B0604020202020204" pitchFamily="34" charset="0"/>
              </a:rPr>
              <a:t>as</a:t>
            </a:r>
            <a:r>
              <a:rPr sz="1200" dirty="0">
                <a:latin typeface="Arial" panose="020B0604020202020204" pitchFamily="34" charset="0"/>
                <a:ea typeface="思源黑体 CN Medium" panose="020B0600000000000000" charset="-122"/>
                <a:cs typeface="Arial" panose="020B0604020202020204" pitchFamily="34" charset="0"/>
              </a:rPr>
              <a:t> crabs, Australian freshwater crayfish and fish </a:t>
            </a:r>
            <a:r>
              <a:rPr lang="en-US" sz="1200" dirty="0">
                <a:latin typeface="Arial" panose="020B0604020202020204" pitchFamily="34" charset="0"/>
                <a:ea typeface="思源黑体 CN Medium" panose="020B0600000000000000" charset="-122"/>
                <a:cs typeface="Arial" panose="020B0604020202020204" pitchFamily="34" charset="0"/>
              </a:rPr>
              <a:t>all like</a:t>
            </a:r>
            <a:r>
              <a:rPr sz="1200" dirty="0">
                <a:latin typeface="Arial" panose="020B0604020202020204" pitchFamily="34" charset="0"/>
                <a:ea typeface="思源黑体 CN Medium" panose="020B0600000000000000" charset="-122"/>
                <a:cs typeface="Arial" panose="020B0604020202020204" pitchFamily="34" charset="0"/>
              </a:rPr>
              <a:t> shade. </a:t>
            </a:r>
            <a:r>
              <a:rPr lang="en-US" sz="1200" dirty="0">
                <a:latin typeface="Arial" panose="020B0604020202020204" pitchFamily="34" charset="0"/>
                <a:ea typeface="思源黑体 CN Medium" panose="020B0600000000000000" charset="-122"/>
                <a:cs typeface="Arial" panose="020B0604020202020204" pitchFamily="34" charset="0"/>
              </a:rPr>
              <a:t>Rea</a:t>
            </a:r>
            <a:r>
              <a:rPr sz="1200" dirty="0">
                <a:latin typeface="Arial" panose="020B0604020202020204" pitchFamily="34" charset="0"/>
                <a:ea typeface="思源黑体 CN Medium" panose="020B0600000000000000" charset="-122"/>
                <a:cs typeface="Arial" panose="020B0604020202020204" pitchFamily="34" charset="0"/>
              </a:rPr>
              <a:t>sonabl</a:t>
            </a:r>
            <a:r>
              <a:rPr lang="en-US" sz="1200" dirty="0">
                <a:latin typeface="Arial" panose="020B0604020202020204" pitchFamily="34" charset="0"/>
                <a:ea typeface="思源黑体 CN Medium" panose="020B0600000000000000" charset="-122"/>
                <a:cs typeface="Arial" panose="020B0604020202020204" pitchFamily="34" charset="0"/>
              </a:rPr>
              <a:t>e and </a:t>
            </a:r>
            <a:r>
              <a:rPr sz="1200" dirty="0">
                <a:latin typeface="Arial" panose="020B0604020202020204" pitchFamily="34" charset="0"/>
                <a:ea typeface="思源黑体 CN Medium" panose="020B0600000000000000" charset="-122"/>
                <a:cs typeface="Arial" panose="020B0604020202020204" pitchFamily="34" charset="0"/>
              </a:rPr>
              <a:t>optimized design of PV modules can </a:t>
            </a:r>
            <a:r>
              <a:rPr lang="en-US" sz="1200" dirty="0">
                <a:latin typeface="Arial" panose="020B0604020202020204" pitchFamily="34" charset="0"/>
                <a:ea typeface="思源黑体 CN Medium" panose="020B0600000000000000" charset="-122"/>
                <a:cs typeface="Arial" panose="020B0604020202020204" pitchFamily="34" charset="0"/>
              </a:rPr>
              <a:t>realize the </a:t>
            </a:r>
            <a:r>
              <a:rPr sz="1200" dirty="0">
                <a:latin typeface="Arial" panose="020B0604020202020204" pitchFamily="34" charset="0"/>
                <a:ea typeface="思源黑体 CN Medium" panose="020B0600000000000000" charset="-122"/>
                <a:cs typeface="Arial" panose="020B0604020202020204" pitchFamily="34" charset="0"/>
              </a:rPr>
              <a:t>complementa</a:t>
            </a:r>
            <a:r>
              <a:rPr lang="en-US" sz="1200" dirty="0">
                <a:latin typeface="Arial" panose="020B0604020202020204" pitchFamily="34" charset="0"/>
                <a:ea typeface="思源黑体 CN Medium" panose="020B0600000000000000" charset="-122"/>
                <a:cs typeface="Arial" panose="020B0604020202020204" pitchFamily="34" charset="0"/>
              </a:rPr>
              <a:t>ry advantages of</a:t>
            </a:r>
            <a:r>
              <a:rPr sz="1200" dirty="0">
                <a:latin typeface="Arial" panose="020B0604020202020204" pitchFamily="34" charset="0"/>
                <a:ea typeface="思源黑体 CN Medium" panose="020B0600000000000000" charset="-122"/>
                <a:cs typeface="Arial" panose="020B0604020202020204" pitchFamily="34" charset="0"/>
              </a:rPr>
              <a:t> fish</a:t>
            </a:r>
            <a:r>
              <a:rPr lang="en-US" sz="1200" dirty="0">
                <a:latin typeface="Arial" panose="020B0604020202020204" pitchFamily="34" charset="0"/>
                <a:ea typeface="思源黑体 CN Medium" panose="020B0600000000000000" charset="-122"/>
                <a:cs typeface="Arial" panose="020B0604020202020204" pitchFamily="34" charset="0"/>
              </a:rPr>
              <a:t>eries </a:t>
            </a:r>
            <a:r>
              <a:rPr sz="1200" dirty="0">
                <a:latin typeface="Arial" panose="020B0604020202020204" pitchFamily="34" charset="0"/>
                <a:ea typeface="思源黑体 CN Medium" panose="020B0600000000000000" charset="-122"/>
                <a:cs typeface="Arial" panose="020B0604020202020204" pitchFamily="34" charset="0"/>
              </a:rPr>
              <a:t>and PV farms. </a:t>
            </a:r>
            <a:endParaRPr sz="1200" dirty="0">
              <a:latin typeface="Arial" panose="020B0604020202020204" pitchFamily="34" charset="0"/>
              <a:ea typeface="思源黑体 CN Medium" panose="020B0600000000000000" charset="-122"/>
              <a:cs typeface="Arial" panose="020B0604020202020204" pitchFamily="34" charset="0"/>
            </a:endParaRPr>
          </a:p>
          <a:p>
            <a:pPr algn="just">
              <a:lnSpc>
                <a:spcPct val="150000"/>
              </a:lnSpc>
              <a:buClr>
                <a:schemeClr val="tx1">
                  <a:lumMod val="50000"/>
                  <a:lumOff val="50000"/>
                </a:schemeClr>
              </a:buClr>
            </a:pPr>
            <a:r>
              <a:rPr sz="1200" dirty="0">
                <a:latin typeface="Arial" panose="020B0604020202020204" pitchFamily="34" charset="0"/>
                <a:ea typeface="思源黑体 CN Medium" panose="020B0600000000000000" charset="-122"/>
                <a:cs typeface="Arial" panose="020B0604020202020204" pitchFamily="34" charset="0"/>
              </a:rPr>
              <a:t>The annual net profit per mu reaches 22,500 yuan. On October 15, 2016, an expert group from 18 ministries and commissions </a:t>
            </a:r>
            <a:r>
              <a:rPr lang="en-US" sz="1200" dirty="0">
                <a:latin typeface="Arial" panose="020B0604020202020204" pitchFamily="34" charset="0"/>
                <a:ea typeface="思源黑体 CN Medium" panose="020B0600000000000000" charset="-122"/>
                <a:cs typeface="Arial" panose="020B0604020202020204" pitchFamily="34" charset="0"/>
              </a:rPr>
              <a:t>conducted an</a:t>
            </a:r>
            <a:r>
              <a:rPr sz="1200" dirty="0">
                <a:latin typeface="Arial" panose="020B0604020202020204" pitchFamily="34" charset="0"/>
                <a:ea typeface="思源黑体 CN Medium" panose="020B0600000000000000" charset="-122"/>
                <a:cs typeface="Arial" panose="020B0604020202020204" pitchFamily="34" charset="0"/>
              </a:rPr>
              <a:t> on</a:t>
            </a:r>
            <a:r>
              <a:rPr lang="en-US" sz="1200" dirty="0">
                <a:latin typeface="Arial" panose="020B0604020202020204" pitchFamily="34" charset="0"/>
                <a:ea typeface="思源黑体 CN Medium" panose="020B0600000000000000" charset="-122"/>
                <a:cs typeface="Arial" panose="020B0604020202020204" pitchFamily="34" charset="0"/>
              </a:rPr>
              <a:t>-side demonstration and unanimously believed </a:t>
            </a:r>
            <a:r>
              <a:rPr sz="1200" dirty="0">
                <a:latin typeface="Arial" panose="020B0604020202020204" pitchFamily="34" charset="0"/>
                <a:ea typeface="思源黑体 CN Medium" panose="020B0600000000000000" charset="-122"/>
                <a:cs typeface="Arial" panose="020B0604020202020204" pitchFamily="34" charset="0"/>
              </a:rPr>
              <a:t>that "complementation between fishing and PV farms" is an efficient and feasible new agricultural </a:t>
            </a:r>
            <a:r>
              <a:rPr lang="en-US" sz="1200" dirty="0">
                <a:latin typeface="Arial" panose="020B0604020202020204" pitchFamily="34" charset="0"/>
                <a:ea typeface="思源黑体 CN Medium" panose="020B0600000000000000" charset="-122"/>
                <a:cs typeface="Arial" panose="020B0604020202020204" pitchFamily="34" charset="0"/>
              </a:rPr>
              <a:t>breeding</a:t>
            </a:r>
            <a:r>
              <a:rPr sz="1200" dirty="0">
                <a:latin typeface="Arial" panose="020B0604020202020204" pitchFamily="34" charset="0"/>
                <a:ea typeface="思源黑体 CN Medium" panose="020B0600000000000000" charset="-122"/>
                <a:cs typeface="Arial" panose="020B0604020202020204" pitchFamily="34" charset="0"/>
              </a:rPr>
              <a:t> mode. </a:t>
            </a:r>
            <a:endParaRPr sz="1200" dirty="0">
              <a:latin typeface="Arial" panose="020B0604020202020204" pitchFamily="34" charset="0"/>
              <a:ea typeface="思源黑体 CN Medium" panose="020B0600000000000000" charset="-122"/>
              <a:cs typeface="Arial" panose="020B0604020202020204" pitchFamily="34" charset="0"/>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60" y="288837"/>
            <a:ext cx="948228" cy="85432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custDataLst>
              <p:tags r:id="rId1"/>
            </p:custDataLst>
          </p:nvPr>
        </p:nvPicPr>
        <p:blipFill>
          <a:blip r:embed="rId2" cstate="print">
            <a:extLst>
              <a:ext uri="{28A0092B-C50C-407E-A947-70E740481C1C}">
                <a14:useLocalDpi xmlns:a14="http://schemas.microsoft.com/office/drawing/2010/main" val="0"/>
              </a:ext>
            </a:extLst>
          </a:blip>
          <a:srcRect b="7047"/>
          <a:stretch>
            <a:fillRect/>
          </a:stretch>
        </p:blipFill>
        <p:spPr bwMode="auto">
          <a:xfrm>
            <a:off x="6070332" y="1547907"/>
            <a:ext cx="5049520" cy="2906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38100" dir="2700000" algn="tl" rotWithShape="0">
                    <a:prstClr val="black">
                      <a:alpha val="40000"/>
                    </a:prstClr>
                  </a:outerShdw>
                </a:effectLst>
              </a14:hiddenEffects>
            </a:ext>
          </a:extLst>
        </p:spPr>
      </p:pic>
      <p:pic>
        <p:nvPicPr>
          <p:cNvPr id="6" name="图片 5"/>
          <p:cNvPicPr>
            <a:picLocks noChangeAspect="1"/>
          </p:cNvPicPr>
          <p:nvPr>
            <p:custDataLst>
              <p:tags r:id="rId3"/>
            </p:custDataLst>
          </p:nvPr>
        </p:nvPicPr>
        <p:blipFill>
          <a:blip r:embed="rId4" cstate="print"/>
          <a:stretch>
            <a:fillRect/>
          </a:stretch>
        </p:blipFill>
        <p:spPr>
          <a:xfrm>
            <a:off x="1218830" y="1547907"/>
            <a:ext cx="4646930" cy="2933700"/>
          </a:xfrm>
          <a:prstGeom prst="rect">
            <a:avLst/>
          </a:prstGeom>
        </p:spPr>
      </p:pic>
      <p:sp>
        <p:nvSpPr>
          <p:cNvPr id="10" name="矩形 9"/>
          <p:cNvSpPr/>
          <p:nvPr/>
        </p:nvSpPr>
        <p:spPr>
          <a:xfrm>
            <a:off x="0" y="530345"/>
            <a:ext cx="804211" cy="37130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15" b="1" dirty="0">
                <a:cs typeface="+mn-ea"/>
                <a:sym typeface="+mn-lt"/>
              </a:rPr>
              <a:t> </a:t>
            </a:r>
            <a:endParaRPr lang="zh-CN" altLang="en-US" sz="2115" b="1" dirty="0">
              <a:cs typeface="+mn-ea"/>
              <a:sym typeface="+mn-lt"/>
            </a:endParaRPr>
          </a:p>
        </p:txBody>
      </p:sp>
      <p:cxnSp>
        <p:nvCxnSpPr>
          <p:cNvPr id="11" name="直接连接符 10"/>
          <p:cNvCxnSpPr/>
          <p:nvPr/>
        </p:nvCxnSpPr>
        <p:spPr>
          <a:xfrm flipV="1">
            <a:off x="1005774" y="529925"/>
            <a:ext cx="0" cy="372145"/>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custDataLst>
              <p:tags r:id="rId5"/>
            </p:custDataLst>
          </p:nvPr>
        </p:nvSpPr>
        <p:spPr>
          <a:xfrm>
            <a:off x="1088730" y="515942"/>
            <a:ext cx="7684154" cy="400110"/>
          </a:xfrm>
          <a:prstGeom prst="rect">
            <a:avLst/>
          </a:prstGeom>
          <a:noFill/>
        </p:spPr>
        <p:txBody>
          <a:bodyPr wrap="square" rtlCol="0">
            <a:spAutoFit/>
          </a:bodyPr>
          <a:lstStyle/>
          <a:p>
            <a:r>
              <a:rPr sz="2000" b="1" dirty="0">
                <a:latin typeface="Arial" panose="020B0604020202020204" pitchFamily="34" charset="0"/>
                <a:ea typeface="思源黑体 CN Medium" panose="020B0600000000000000" charset="-122"/>
                <a:cs typeface="Arial" panose="020B0604020202020204" pitchFamily="34" charset="0"/>
                <a:sym typeface="+mn-ea"/>
              </a:rPr>
              <a:t>Innovative </a:t>
            </a:r>
            <a:r>
              <a:rPr lang="en-US" sz="2000" b="1" dirty="0">
                <a:latin typeface="Arial" panose="020B0604020202020204" pitchFamily="34" charset="0"/>
                <a:ea typeface="思源黑体 CN Medium" panose="020B0600000000000000" charset="-122"/>
                <a:cs typeface="Arial" panose="020B0604020202020204" pitchFamily="34" charset="0"/>
                <a:sym typeface="+mn-ea"/>
              </a:rPr>
              <a:t>I</a:t>
            </a:r>
            <a:r>
              <a:rPr sz="2000" b="1" dirty="0">
                <a:latin typeface="Arial" panose="020B0604020202020204" pitchFamily="34" charset="0"/>
                <a:ea typeface="思源黑体 CN Medium" panose="020B0600000000000000" charset="-122"/>
                <a:cs typeface="Arial" panose="020B0604020202020204" pitchFamily="34" charset="0"/>
                <a:sym typeface="+mn-ea"/>
              </a:rPr>
              <a:t>mplementation of </a:t>
            </a:r>
            <a:r>
              <a:rPr lang="en-US" sz="2000" b="1" dirty="0">
                <a:latin typeface="Arial" panose="020B0604020202020204" pitchFamily="34" charset="0"/>
                <a:ea typeface="思源黑体 CN Medium" panose="020B0600000000000000" charset="-122"/>
                <a:cs typeface="Arial" panose="020B0604020202020204" pitchFamily="34" charset="0"/>
                <a:sym typeface="+mn-ea"/>
              </a:rPr>
              <a:t>C</a:t>
            </a:r>
            <a:r>
              <a:rPr sz="2000" b="1" dirty="0">
                <a:latin typeface="Arial" panose="020B0604020202020204" pitchFamily="34" charset="0"/>
                <a:ea typeface="思源黑体 CN Medium" panose="020B0600000000000000" charset="-122"/>
                <a:cs typeface="Arial" panose="020B0604020202020204" pitchFamily="34" charset="0"/>
                <a:sym typeface="+mn-ea"/>
              </a:rPr>
              <a:t>haracteristic </a:t>
            </a:r>
            <a:r>
              <a:rPr lang="en-US" sz="2000" b="1" dirty="0">
                <a:latin typeface="Arial" panose="020B0604020202020204" pitchFamily="34" charset="0"/>
                <a:ea typeface="思源黑体 CN Medium" panose="020B0600000000000000" charset="-122"/>
                <a:cs typeface="Arial" panose="020B0604020202020204" pitchFamily="34" charset="0"/>
                <a:sym typeface="+mn-ea"/>
              </a:rPr>
              <a:t>A</a:t>
            </a:r>
            <a:r>
              <a:rPr sz="2000" b="1" dirty="0">
                <a:latin typeface="Arial" panose="020B0604020202020204" pitchFamily="34" charset="0"/>
                <a:ea typeface="思源黑体 CN Medium" panose="020B0600000000000000" charset="-122"/>
                <a:cs typeface="Arial" panose="020B0604020202020204" pitchFamily="34" charset="0"/>
                <a:sym typeface="+mn-ea"/>
              </a:rPr>
              <a:t>griculture </a:t>
            </a:r>
            <a:endParaRPr sz="2000" b="1" dirty="0">
              <a:latin typeface="Arial" panose="020B0604020202020204" pitchFamily="34" charset="0"/>
              <a:ea typeface="思源黑体 CN Medium" panose="020B0600000000000000" charset="-122"/>
              <a:cs typeface="Arial" panose="020B0604020202020204" pitchFamily="34" charset="0"/>
              <a:sym typeface="+mn-ea"/>
            </a:endParaRPr>
          </a:p>
        </p:txBody>
      </p:sp>
      <p:sp>
        <p:nvSpPr>
          <p:cNvPr id="12" name="Textfeld 2"/>
          <p:cNvSpPr txBox="1"/>
          <p:nvPr>
            <p:custDataLst>
              <p:tags r:id="rId6"/>
            </p:custDataLst>
          </p:nvPr>
        </p:nvSpPr>
        <p:spPr>
          <a:xfrm>
            <a:off x="6070967" y="4604082"/>
            <a:ext cx="5048885" cy="1012104"/>
          </a:xfrm>
          <a:prstGeom prst="rect">
            <a:avLst/>
          </a:prstGeom>
          <a:noFill/>
        </p:spPr>
        <p:txBody>
          <a:bodyPr wrap="square" lIns="87914" tIns="43958" rIns="87914" bIns="43958" rtlCol="0">
            <a:spAutoFit/>
          </a:bodyPr>
          <a:lstStyle>
            <a:defPPr>
              <a:defRPr lang="zh-CN"/>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700" algn="l" defTabSz="685165" rtl="0" eaLnBrk="1" latinLnBrk="0" hangingPunct="1">
              <a:defRPr sz="1400" kern="1200">
                <a:solidFill>
                  <a:schemeClr val="tx1"/>
                </a:solidFill>
                <a:latin typeface="+mn-lt"/>
                <a:ea typeface="+mn-ea"/>
                <a:cs typeface="+mn-cs"/>
              </a:defRPr>
            </a:lvl4pPr>
            <a:lvl5pPr marL="1371600" algn="l" defTabSz="685165" rtl="0" eaLnBrk="1" latinLnBrk="0" hangingPunct="1">
              <a:defRPr sz="1400" kern="1200">
                <a:solidFill>
                  <a:schemeClr val="tx1"/>
                </a:solidFill>
                <a:latin typeface="+mn-lt"/>
                <a:ea typeface="+mn-ea"/>
                <a:cs typeface="+mn-cs"/>
              </a:defRPr>
            </a:lvl5pPr>
            <a:lvl6pPr marL="1714500" algn="l" defTabSz="685165" rtl="0" eaLnBrk="1" latinLnBrk="0" hangingPunct="1">
              <a:defRPr sz="1400" kern="1200">
                <a:solidFill>
                  <a:schemeClr val="tx1"/>
                </a:solidFill>
                <a:latin typeface="+mn-lt"/>
                <a:ea typeface="+mn-ea"/>
                <a:cs typeface="+mn-cs"/>
              </a:defRPr>
            </a:lvl6pPr>
            <a:lvl7pPr marL="2057400" algn="l" defTabSz="685165" rtl="0" eaLnBrk="1" latinLnBrk="0" hangingPunct="1">
              <a:defRPr sz="1400" kern="1200">
                <a:solidFill>
                  <a:schemeClr val="tx1"/>
                </a:solidFill>
                <a:latin typeface="+mn-lt"/>
                <a:ea typeface="+mn-ea"/>
                <a:cs typeface="+mn-cs"/>
              </a:defRPr>
            </a:lvl7pPr>
            <a:lvl8pPr marL="2400300" algn="l" defTabSz="685165" rtl="0" eaLnBrk="1" latinLnBrk="0" hangingPunct="1">
              <a:defRPr sz="1400" kern="1200">
                <a:solidFill>
                  <a:schemeClr val="tx1"/>
                </a:solidFill>
                <a:latin typeface="+mn-lt"/>
                <a:ea typeface="+mn-ea"/>
                <a:cs typeface="+mn-cs"/>
              </a:defRPr>
            </a:lvl8pPr>
            <a:lvl9pPr marL="2743200" algn="l" defTabSz="685165" rtl="0" eaLnBrk="1" latinLnBrk="0" hangingPunct="1">
              <a:defRPr sz="1400" kern="1200">
                <a:solidFill>
                  <a:schemeClr val="tx1"/>
                </a:solidFill>
                <a:latin typeface="+mn-lt"/>
                <a:ea typeface="+mn-ea"/>
                <a:cs typeface="+mn-cs"/>
              </a:defRPr>
            </a:lvl9pPr>
          </a:lstStyle>
          <a:p>
            <a:pPr algn="just">
              <a:buClr>
                <a:schemeClr val="tx1">
                  <a:lumMod val="50000"/>
                  <a:lumOff val="50000"/>
                </a:schemeClr>
              </a:buClr>
            </a:pPr>
            <a:r>
              <a:rPr sz="1000" dirty="0">
                <a:latin typeface="Arial" panose="020B0604020202020204" pitchFamily="34" charset="0"/>
                <a:ea typeface="思源黑体 CN Medium" panose="020B0600000000000000" charset="-122"/>
                <a:cs typeface="Arial" panose="020B0604020202020204" pitchFamily="34" charset="0"/>
              </a:rPr>
              <a:t>We innovate the "PV farm + soil-free cultivation" technology, and erect a plastic film ceiling with the photovoltaic bracket, which greatly reduce the land area and greenhouse cost of traditional agricultural greenhouses. We adopt the nutrient solution soil-free cultivation technology to plant pollution-free vegetables, with per mu yield hitting over 5,000 yuan in net profit, equivalent to the per mu yield of PV power generation. </a:t>
            </a:r>
            <a:endParaRPr sz="1000" dirty="0">
              <a:latin typeface="Arial" panose="020B0604020202020204" pitchFamily="34" charset="0"/>
              <a:ea typeface="思源黑体 CN Medium" panose="020B0600000000000000" charset="-122"/>
              <a:cs typeface="Arial" panose="020B0604020202020204" pitchFamily="34" charset="0"/>
            </a:endParaRPr>
          </a:p>
        </p:txBody>
      </p:sp>
      <p:sp>
        <p:nvSpPr>
          <p:cNvPr id="13" name="Textfeld 2"/>
          <p:cNvSpPr txBox="1"/>
          <p:nvPr>
            <p:custDataLst>
              <p:tags r:id="rId7"/>
            </p:custDataLst>
          </p:nvPr>
        </p:nvSpPr>
        <p:spPr>
          <a:xfrm>
            <a:off x="1171615" y="4604082"/>
            <a:ext cx="4644390" cy="550439"/>
          </a:xfrm>
          <a:prstGeom prst="rect">
            <a:avLst/>
          </a:prstGeom>
          <a:noFill/>
        </p:spPr>
        <p:txBody>
          <a:bodyPr wrap="square" lIns="87914" tIns="43958" rIns="87914" bIns="43958" rtlCol="0">
            <a:spAutoFit/>
          </a:bodyPr>
          <a:lstStyle>
            <a:defPPr>
              <a:defRPr lang="zh-CN"/>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700" algn="l" defTabSz="685165" rtl="0" eaLnBrk="1" latinLnBrk="0" hangingPunct="1">
              <a:defRPr sz="1400" kern="1200">
                <a:solidFill>
                  <a:schemeClr val="tx1"/>
                </a:solidFill>
                <a:latin typeface="+mn-lt"/>
                <a:ea typeface="+mn-ea"/>
                <a:cs typeface="+mn-cs"/>
              </a:defRPr>
            </a:lvl4pPr>
            <a:lvl5pPr marL="1371600" algn="l" defTabSz="685165" rtl="0" eaLnBrk="1" latinLnBrk="0" hangingPunct="1">
              <a:defRPr sz="1400" kern="1200">
                <a:solidFill>
                  <a:schemeClr val="tx1"/>
                </a:solidFill>
                <a:latin typeface="+mn-lt"/>
                <a:ea typeface="+mn-ea"/>
                <a:cs typeface="+mn-cs"/>
              </a:defRPr>
            </a:lvl5pPr>
            <a:lvl6pPr marL="1714500" algn="l" defTabSz="685165" rtl="0" eaLnBrk="1" latinLnBrk="0" hangingPunct="1">
              <a:defRPr sz="1400" kern="1200">
                <a:solidFill>
                  <a:schemeClr val="tx1"/>
                </a:solidFill>
                <a:latin typeface="+mn-lt"/>
                <a:ea typeface="+mn-ea"/>
                <a:cs typeface="+mn-cs"/>
              </a:defRPr>
            </a:lvl6pPr>
            <a:lvl7pPr marL="2057400" algn="l" defTabSz="685165" rtl="0" eaLnBrk="1" latinLnBrk="0" hangingPunct="1">
              <a:defRPr sz="1400" kern="1200">
                <a:solidFill>
                  <a:schemeClr val="tx1"/>
                </a:solidFill>
                <a:latin typeface="+mn-lt"/>
                <a:ea typeface="+mn-ea"/>
                <a:cs typeface="+mn-cs"/>
              </a:defRPr>
            </a:lvl7pPr>
            <a:lvl8pPr marL="2400300" algn="l" defTabSz="685165" rtl="0" eaLnBrk="1" latinLnBrk="0" hangingPunct="1">
              <a:defRPr sz="1400" kern="1200">
                <a:solidFill>
                  <a:schemeClr val="tx1"/>
                </a:solidFill>
                <a:latin typeface="+mn-lt"/>
                <a:ea typeface="+mn-ea"/>
                <a:cs typeface="+mn-cs"/>
              </a:defRPr>
            </a:lvl8pPr>
            <a:lvl9pPr marL="2743200" algn="l" defTabSz="685165" rtl="0" eaLnBrk="1" latinLnBrk="0" hangingPunct="1">
              <a:defRPr sz="1400" kern="1200">
                <a:solidFill>
                  <a:schemeClr val="tx1"/>
                </a:solidFill>
                <a:latin typeface="+mn-lt"/>
                <a:ea typeface="+mn-ea"/>
                <a:cs typeface="+mn-cs"/>
              </a:defRPr>
            </a:lvl9pPr>
          </a:lstStyle>
          <a:p>
            <a:pPr algn="just">
              <a:buClr>
                <a:schemeClr val="tx1">
                  <a:lumMod val="50000"/>
                  <a:lumOff val="50000"/>
                </a:schemeClr>
              </a:buClr>
            </a:pPr>
            <a:r>
              <a:rPr sz="1000" dirty="0">
                <a:latin typeface="Arial" panose="020B0604020202020204" pitchFamily="34" charset="0"/>
                <a:ea typeface="思源黑体 CN Medium" panose="020B0600000000000000" charset="-122"/>
                <a:cs typeface="Arial" panose="020B0604020202020204" pitchFamily="34" charset="0"/>
              </a:rPr>
              <a:t>The innovative project can help build village-level "PV farms" in saline-alkali land and desert areas. Without requiring land improvement costs, it can increase the benefits of poverty alleviation. </a:t>
            </a:r>
            <a:endParaRPr sz="1000" dirty="0">
              <a:latin typeface="Arial" panose="020B0604020202020204" pitchFamily="34" charset="0"/>
              <a:ea typeface="思源黑体 CN Medium" panose="020B0600000000000000" charset="-122"/>
              <a:cs typeface="Arial" panose="020B0604020202020204" pitchFamily="34" charset="0"/>
            </a:endParaRPr>
          </a:p>
        </p:txBody>
      </p:sp>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2060" y="288837"/>
            <a:ext cx="948228" cy="854321"/>
          </a:xfrm>
          <a:prstGeom prst="rect">
            <a:avLst/>
          </a:prstGeom>
        </p:spPr>
      </p:pic>
      <p:sp>
        <p:nvSpPr>
          <p:cNvPr id="2" name="Text Box 1"/>
          <p:cNvSpPr txBox="1"/>
          <p:nvPr/>
        </p:nvSpPr>
        <p:spPr>
          <a:xfrm>
            <a:off x="241300" y="1177925"/>
            <a:ext cx="4064000" cy="368300"/>
          </a:xfrm>
          <a:prstGeom prst="rect">
            <a:avLst/>
          </a:prstGeom>
          <a:noFill/>
        </p:spPr>
        <p:txBody>
          <a:bodyPr wrap="square" rtlCol="0">
            <a:spAutoFit/>
          </a:bodyPr>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0" y="530345"/>
            <a:ext cx="804211" cy="37130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15" b="1" dirty="0">
                <a:cs typeface="+mn-ea"/>
                <a:sym typeface="+mn-lt"/>
              </a:rPr>
              <a:t> </a:t>
            </a:r>
            <a:endParaRPr lang="zh-CN" altLang="en-US" sz="2115" b="1" dirty="0">
              <a:cs typeface="+mn-ea"/>
              <a:sym typeface="+mn-lt"/>
            </a:endParaRPr>
          </a:p>
        </p:txBody>
      </p:sp>
      <p:cxnSp>
        <p:nvCxnSpPr>
          <p:cNvPr id="21" name="直接连接符 20"/>
          <p:cNvCxnSpPr/>
          <p:nvPr/>
        </p:nvCxnSpPr>
        <p:spPr>
          <a:xfrm flipV="1">
            <a:off x="1005774" y="529925"/>
            <a:ext cx="0" cy="372145"/>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24"/>
          <p:cNvSpPr txBox="1"/>
          <p:nvPr/>
        </p:nvSpPr>
        <p:spPr>
          <a:xfrm>
            <a:off x="1105470" y="508248"/>
            <a:ext cx="1361270" cy="418576"/>
          </a:xfrm>
          <a:prstGeom prst="rect">
            <a:avLst/>
          </a:prstGeom>
          <a:noFill/>
        </p:spPr>
        <p:txBody>
          <a:bodyPr wrap="none" rtlCol="0">
            <a:spAutoFit/>
          </a:bodyPr>
          <a:lstStyle/>
          <a:p>
            <a:r>
              <a:rPr lang="en-US" altLang="zh-CN" sz="2120" b="1" dirty="0">
                <a:latin typeface="Arial" panose="020B0604020202020204" pitchFamily="34" charset="0"/>
                <a:cs typeface="Arial" panose="020B0604020202020204" pitchFamily="34" charset="0"/>
                <a:sym typeface="+mn-lt"/>
              </a:rPr>
              <a:t>Contents</a:t>
            </a:r>
            <a:endParaRPr lang="zh-CN" altLang="en-US" sz="2120" b="1" dirty="0">
              <a:latin typeface="Arial" panose="020B0604020202020204" pitchFamily="34" charset="0"/>
              <a:cs typeface="Arial" panose="020B0604020202020204" pitchFamily="34" charset="0"/>
              <a:sym typeface="+mn-lt"/>
            </a:endParaRPr>
          </a:p>
        </p:txBody>
      </p:sp>
      <p:sp>
        <p:nvSpPr>
          <p:cNvPr id="18" name="矩形 17"/>
          <p:cNvSpPr/>
          <p:nvPr/>
        </p:nvSpPr>
        <p:spPr>
          <a:xfrm>
            <a:off x="3006522" y="2026675"/>
            <a:ext cx="801907" cy="72008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矩形 18"/>
          <p:cNvSpPr/>
          <p:nvPr/>
        </p:nvSpPr>
        <p:spPr>
          <a:xfrm>
            <a:off x="4086642" y="2026675"/>
            <a:ext cx="4704068" cy="72008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TextBox 3"/>
          <p:cNvSpPr txBox="1"/>
          <p:nvPr/>
        </p:nvSpPr>
        <p:spPr>
          <a:xfrm>
            <a:off x="3126885" y="2141074"/>
            <a:ext cx="527709" cy="461665"/>
          </a:xfrm>
          <a:prstGeom prst="rect">
            <a:avLst/>
          </a:prstGeom>
          <a:noFill/>
        </p:spPr>
        <p:txBody>
          <a:bodyPr wrap="none" rtlCol="0">
            <a:spAutoFit/>
          </a:bodyPr>
          <a:lstStyle/>
          <a:p>
            <a:r>
              <a:rPr lang="en-US" altLang="zh-CN" sz="2400" dirty="0">
                <a:solidFill>
                  <a:schemeClr val="bg1"/>
                </a:solidFill>
                <a:cs typeface="+mn-ea"/>
                <a:sym typeface="+mn-lt"/>
              </a:rPr>
              <a:t>01</a:t>
            </a:r>
            <a:endParaRPr lang="zh-CN" altLang="en-US" sz="2400" dirty="0">
              <a:solidFill>
                <a:schemeClr val="bg1"/>
              </a:solidFill>
              <a:cs typeface="+mn-ea"/>
              <a:sym typeface="+mn-lt"/>
            </a:endParaRPr>
          </a:p>
        </p:txBody>
      </p:sp>
      <p:sp>
        <p:nvSpPr>
          <p:cNvPr id="24" name="TextBox 4"/>
          <p:cNvSpPr txBox="1"/>
          <p:nvPr/>
        </p:nvSpPr>
        <p:spPr>
          <a:xfrm>
            <a:off x="4230658" y="2186660"/>
            <a:ext cx="3398879" cy="400110"/>
          </a:xfrm>
          <a:prstGeom prst="rect">
            <a:avLst/>
          </a:prstGeom>
          <a:noFill/>
        </p:spPr>
        <p:txBody>
          <a:bodyPr wrap="none" rtlCol="0">
            <a:spAutoFit/>
          </a:bodyPr>
          <a:lstStyle/>
          <a:p>
            <a:r>
              <a:rPr lang="en-US" altLang="zh-CN" sz="2000" b="1" dirty="0" err="1">
                <a:solidFill>
                  <a:schemeClr val="bg1"/>
                </a:solidFill>
                <a:latin typeface="Arial" panose="020B0604020202020204" pitchFamily="34" charset="0"/>
                <a:cs typeface="Arial" panose="020B0604020202020204" pitchFamily="34" charset="0"/>
              </a:rPr>
              <a:t>Talesun</a:t>
            </a:r>
            <a:r>
              <a:rPr lang="en-US" altLang="zh-CN" sz="2000" b="1" dirty="0">
                <a:solidFill>
                  <a:schemeClr val="bg1"/>
                </a:solidFill>
                <a:latin typeface="Arial" panose="020B0604020202020204" pitchFamily="34" charset="0"/>
                <a:cs typeface="Arial" panose="020B0604020202020204" pitchFamily="34" charset="0"/>
              </a:rPr>
              <a:t> - Company Profile</a:t>
            </a:r>
            <a:endParaRPr lang="en-US" altLang="zh-CN" sz="2000" b="1" dirty="0">
              <a:solidFill>
                <a:schemeClr val="bg1"/>
              </a:solidFill>
              <a:latin typeface="Arial" panose="020B0604020202020204" pitchFamily="34" charset="0"/>
              <a:cs typeface="Arial" panose="020B0604020202020204" pitchFamily="34" charset="0"/>
            </a:endParaRPr>
          </a:p>
        </p:txBody>
      </p:sp>
      <p:sp>
        <p:nvSpPr>
          <p:cNvPr id="25" name="矩形 24"/>
          <p:cNvSpPr/>
          <p:nvPr/>
        </p:nvSpPr>
        <p:spPr>
          <a:xfrm>
            <a:off x="3006522" y="3085420"/>
            <a:ext cx="801907" cy="72008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矩形 25"/>
          <p:cNvSpPr/>
          <p:nvPr/>
        </p:nvSpPr>
        <p:spPr>
          <a:xfrm>
            <a:off x="4086642" y="3085420"/>
            <a:ext cx="4704068" cy="7200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TextBox 21"/>
          <p:cNvSpPr txBox="1"/>
          <p:nvPr/>
        </p:nvSpPr>
        <p:spPr>
          <a:xfrm>
            <a:off x="3150538" y="3200028"/>
            <a:ext cx="527709" cy="461665"/>
          </a:xfrm>
          <a:prstGeom prst="rect">
            <a:avLst/>
          </a:prstGeom>
          <a:noFill/>
        </p:spPr>
        <p:txBody>
          <a:bodyPr wrap="none" rtlCol="0">
            <a:spAutoFit/>
          </a:bodyPr>
          <a:lstStyle/>
          <a:p>
            <a:r>
              <a:rPr lang="en-US" altLang="zh-CN" sz="2400" dirty="0">
                <a:solidFill>
                  <a:schemeClr val="bg1"/>
                </a:solidFill>
                <a:cs typeface="+mn-ea"/>
                <a:sym typeface="+mn-lt"/>
              </a:rPr>
              <a:t>02</a:t>
            </a:r>
            <a:endParaRPr lang="zh-CN" altLang="en-US" sz="2400" dirty="0">
              <a:solidFill>
                <a:schemeClr val="bg1"/>
              </a:solidFill>
              <a:cs typeface="+mn-ea"/>
              <a:sym typeface="+mn-lt"/>
            </a:endParaRPr>
          </a:p>
        </p:txBody>
      </p:sp>
      <p:sp>
        <p:nvSpPr>
          <p:cNvPr id="28" name="TextBox 22"/>
          <p:cNvSpPr txBox="1"/>
          <p:nvPr/>
        </p:nvSpPr>
        <p:spPr>
          <a:xfrm>
            <a:off x="4230658" y="3245405"/>
            <a:ext cx="4472058" cy="400110"/>
          </a:xfrm>
          <a:prstGeom prst="rect">
            <a:avLst/>
          </a:prstGeom>
          <a:noFill/>
        </p:spPr>
        <p:txBody>
          <a:bodyPr wrap="none" rtlCol="0">
            <a:spAutoFit/>
          </a:bodyPr>
          <a:lstStyle/>
          <a:p>
            <a:r>
              <a:rPr lang="en-US" altLang="zh-CN" sz="2000" dirty="0" err="1">
                <a:latin typeface="Arial" panose="020B0604020202020204" pitchFamily="34" charset="0"/>
                <a:cs typeface="Arial" panose="020B0604020202020204" pitchFamily="34" charset="0"/>
              </a:rPr>
              <a:t>Talesun</a:t>
            </a:r>
            <a:r>
              <a:rPr lang="en-US" altLang="zh-CN" sz="2000" dirty="0">
                <a:latin typeface="Arial" panose="020B0604020202020204" pitchFamily="34" charset="0"/>
                <a:cs typeface="Arial" panose="020B0604020202020204" pitchFamily="34" charset="0"/>
              </a:rPr>
              <a:t> - </a:t>
            </a:r>
            <a:r>
              <a:rPr lang="en-US" altLang="zh-CN" sz="2000" dirty="0">
                <a:cs typeface="+mn-ea"/>
              </a:rPr>
              <a:t>Introduction to Agricultural PV</a:t>
            </a:r>
            <a:endParaRPr lang="en-US" altLang="zh-CN" sz="2000" dirty="0">
              <a:cs typeface="+mn-ea"/>
            </a:endParaRPr>
          </a:p>
        </p:txBody>
      </p:sp>
      <p:sp>
        <p:nvSpPr>
          <p:cNvPr id="29" name="矩形 28"/>
          <p:cNvSpPr/>
          <p:nvPr/>
        </p:nvSpPr>
        <p:spPr>
          <a:xfrm>
            <a:off x="3006522" y="4248679"/>
            <a:ext cx="801907" cy="72008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矩形 29"/>
          <p:cNvSpPr/>
          <p:nvPr/>
        </p:nvSpPr>
        <p:spPr>
          <a:xfrm>
            <a:off x="4086642" y="4248679"/>
            <a:ext cx="4704068" cy="7200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TextBox 23"/>
          <p:cNvSpPr txBox="1"/>
          <p:nvPr/>
        </p:nvSpPr>
        <p:spPr>
          <a:xfrm>
            <a:off x="3150538" y="4363078"/>
            <a:ext cx="527709" cy="461665"/>
          </a:xfrm>
          <a:prstGeom prst="rect">
            <a:avLst/>
          </a:prstGeom>
          <a:noFill/>
        </p:spPr>
        <p:txBody>
          <a:bodyPr wrap="none" rtlCol="0">
            <a:spAutoFit/>
          </a:bodyPr>
          <a:lstStyle/>
          <a:p>
            <a:r>
              <a:rPr lang="en-US" altLang="zh-CN" sz="2400" dirty="0">
                <a:solidFill>
                  <a:schemeClr val="bg1"/>
                </a:solidFill>
                <a:cs typeface="+mn-ea"/>
                <a:sym typeface="+mn-lt"/>
              </a:rPr>
              <a:t>03</a:t>
            </a:r>
            <a:endParaRPr lang="zh-CN" altLang="en-US" sz="2400" dirty="0">
              <a:solidFill>
                <a:schemeClr val="bg1"/>
              </a:solidFill>
              <a:cs typeface="+mn-ea"/>
              <a:sym typeface="+mn-lt"/>
            </a:endParaRPr>
          </a:p>
        </p:txBody>
      </p:sp>
      <p:sp>
        <p:nvSpPr>
          <p:cNvPr id="32" name="TextBox 26"/>
          <p:cNvSpPr txBox="1"/>
          <p:nvPr/>
        </p:nvSpPr>
        <p:spPr>
          <a:xfrm>
            <a:off x="4230370" y="4408805"/>
            <a:ext cx="4401820" cy="398780"/>
          </a:xfrm>
          <a:prstGeom prst="rect">
            <a:avLst/>
          </a:prstGeom>
          <a:noFill/>
        </p:spPr>
        <p:txBody>
          <a:bodyPr wrap="square" rtlCol="0">
            <a:spAutoFit/>
          </a:bodyPr>
          <a:lstStyle/>
          <a:p>
            <a:r>
              <a:rPr lang="en-US" altLang="zh-CN" sz="2000" dirty="0" err="1">
                <a:latin typeface="Arial" panose="020B0604020202020204" pitchFamily="34" charset="0"/>
                <a:cs typeface="Arial" panose="020B0604020202020204" pitchFamily="34" charset="0"/>
              </a:rPr>
              <a:t>Talesun</a:t>
            </a:r>
            <a:r>
              <a:rPr lang="en-US" altLang="zh-CN" sz="2000" dirty="0">
                <a:latin typeface="Arial" panose="020B0604020202020204" pitchFamily="34" charset="0"/>
                <a:cs typeface="Arial" panose="020B0604020202020204" pitchFamily="34" charset="0"/>
              </a:rPr>
              <a:t> - </a:t>
            </a:r>
            <a:r>
              <a:rPr lang="en-US" altLang="zh-CN" sz="2000" dirty="0">
                <a:cs typeface="+mn-ea"/>
              </a:rPr>
              <a:t>  Agrivoltaics Projects</a:t>
            </a:r>
            <a:endParaRPr lang="en-US" altLang="zh-CN" sz="2000" dirty="0">
              <a:cs typeface="+mn-ea"/>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852060" y="288837"/>
            <a:ext cx="948228" cy="85432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矩形 4"/>
          <p:cNvSpPr/>
          <p:nvPr/>
        </p:nvSpPr>
        <p:spPr>
          <a:xfrm>
            <a:off x="0" y="529925"/>
            <a:ext cx="804211" cy="37130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15" b="1" dirty="0">
                <a:cs typeface="+mn-ea"/>
                <a:sym typeface="+mn-lt"/>
              </a:rPr>
              <a:t> </a:t>
            </a:r>
            <a:endParaRPr lang="zh-CN" altLang="en-US" sz="2115" b="1" dirty="0">
              <a:cs typeface="+mn-ea"/>
              <a:sym typeface="+mn-lt"/>
            </a:endParaRPr>
          </a:p>
        </p:txBody>
      </p:sp>
      <p:cxnSp>
        <p:nvCxnSpPr>
          <p:cNvPr id="6" name="直接连接符 5"/>
          <p:cNvCxnSpPr/>
          <p:nvPr/>
        </p:nvCxnSpPr>
        <p:spPr>
          <a:xfrm flipV="1">
            <a:off x="1005774" y="529925"/>
            <a:ext cx="0" cy="372145"/>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627116" y="1417163"/>
            <a:ext cx="6178463" cy="4118975"/>
          </a:xfrm>
          <a:prstGeom prst="rect">
            <a:avLst/>
          </a:prstGeom>
        </p:spPr>
      </p:pic>
      <p:sp>
        <p:nvSpPr>
          <p:cNvPr id="7" name="文本框 6"/>
          <p:cNvSpPr txBox="1"/>
          <p:nvPr>
            <p:custDataLst>
              <p:tags r:id="rId2"/>
            </p:custDataLst>
          </p:nvPr>
        </p:nvSpPr>
        <p:spPr>
          <a:xfrm>
            <a:off x="1172900" y="507554"/>
            <a:ext cx="4539230" cy="418576"/>
          </a:xfrm>
          <a:prstGeom prst="rect">
            <a:avLst/>
          </a:prstGeom>
          <a:noFill/>
        </p:spPr>
        <p:txBody>
          <a:bodyPr wrap="square" rtlCol="0">
            <a:spAutoFit/>
          </a:bodyPr>
          <a:lstStyle/>
          <a:p>
            <a:r>
              <a:rPr sz="2120" b="1" dirty="0">
                <a:latin typeface="Arial" panose="020B0604020202020204" pitchFamily="34" charset="0"/>
                <a:ea typeface="思源黑体 CN Medium" panose="020B0600000000000000" charset="-122"/>
                <a:cs typeface="Arial" panose="020B0604020202020204" pitchFamily="34" charset="0"/>
                <a:sym typeface="+mn-ea"/>
              </a:rPr>
              <a:t>Greenhouse PV </a:t>
            </a:r>
            <a:r>
              <a:rPr lang="en-US" sz="2120" b="1" dirty="0">
                <a:latin typeface="Arial" panose="020B0604020202020204" pitchFamily="34" charset="0"/>
                <a:ea typeface="思源黑体 CN Medium" panose="020B0600000000000000" charset="-122"/>
                <a:cs typeface="Arial" panose="020B0604020202020204" pitchFamily="34" charset="0"/>
                <a:sym typeface="+mn-ea"/>
              </a:rPr>
              <a:t>I</a:t>
            </a:r>
            <a:r>
              <a:rPr sz="2120" b="1" dirty="0">
                <a:latin typeface="Arial" panose="020B0604020202020204" pitchFamily="34" charset="0"/>
                <a:ea typeface="思源黑体 CN Medium" panose="020B0600000000000000" charset="-122"/>
                <a:cs typeface="Arial" panose="020B0604020202020204" pitchFamily="34" charset="0"/>
                <a:sym typeface="+mn-ea"/>
              </a:rPr>
              <a:t>ntegration</a:t>
            </a:r>
            <a:endParaRPr sz="2120" b="1" dirty="0">
              <a:latin typeface="Arial" panose="020B0604020202020204" pitchFamily="34" charset="0"/>
              <a:ea typeface="思源黑体 CN Medium" panose="020B0600000000000000" charset="-122"/>
              <a:cs typeface="Arial" panose="020B0604020202020204" pitchFamily="34" charset="0"/>
              <a:sym typeface="+mn-ea"/>
            </a:endParaRPr>
          </a:p>
        </p:txBody>
      </p:sp>
      <p:sp>
        <p:nvSpPr>
          <p:cNvPr id="9" name="Textfeld 2"/>
          <p:cNvSpPr txBox="1"/>
          <p:nvPr>
            <p:custDataLst>
              <p:tags r:id="rId3"/>
            </p:custDataLst>
          </p:nvPr>
        </p:nvSpPr>
        <p:spPr>
          <a:xfrm>
            <a:off x="697474" y="1306211"/>
            <a:ext cx="4674147" cy="4705423"/>
          </a:xfrm>
          <a:prstGeom prst="rect">
            <a:avLst/>
          </a:prstGeom>
          <a:noFill/>
        </p:spPr>
        <p:txBody>
          <a:bodyPr wrap="square" lIns="87914" tIns="43958" rIns="87914" bIns="43958" rtlCol="0">
            <a:spAutoFit/>
          </a:bodyPr>
          <a:lstStyle>
            <a:defPPr>
              <a:defRPr lang="zh-CN"/>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700" algn="l" defTabSz="685165" rtl="0" eaLnBrk="1" latinLnBrk="0" hangingPunct="1">
              <a:defRPr sz="1400" kern="1200">
                <a:solidFill>
                  <a:schemeClr val="tx1"/>
                </a:solidFill>
                <a:latin typeface="+mn-lt"/>
                <a:ea typeface="+mn-ea"/>
                <a:cs typeface="+mn-cs"/>
              </a:defRPr>
            </a:lvl4pPr>
            <a:lvl5pPr marL="1371600" algn="l" defTabSz="685165" rtl="0" eaLnBrk="1" latinLnBrk="0" hangingPunct="1">
              <a:defRPr sz="1400" kern="1200">
                <a:solidFill>
                  <a:schemeClr val="tx1"/>
                </a:solidFill>
                <a:latin typeface="+mn-lt"/>
                <a:ea typeface="+mn-ea"/>
                <a:cs typeface="+mn-cs"/>
              </a:defRPr>
            </a:lvl5pPr>
            <a:lvl6pPr marL="1714500" algn="l" defTabSz="685165" rtl="0" eaLnBrk="1" latinLnBrk="0" hangingPunct="1">
              <a:defRPr sz="1400" kern="1200">
                <a:solidFill>
                  <a:schemeClr val="tx1"/>
                </a:solidFill>
                <a:latin typeface="+mn-lt"/>
                <a:ea typeface="+mn-ea"/>
                <a:cs typeface="+mn-cs"/>
              </a:defRPr>
            </a:lvl6pPr>
            <a:lvl7pPr marL="2057400" algn="l" defTabSz="685165" rtl="0" eaLnBrk="1" latinLnBrk="0" hangingPunct="1">
              <a:defRPr sz="1400" kern="1200">
                <a:solidFill>
                  <a:schemeClr val="tx1"/>
                </a:solidFill>
                <a:latin typeface="+mn-lt"/>
                <a:ea typeface="+mn-ea"/>
                <a:cs typeface="+mn-cs"/>
              </a:defRPr>
            </a:lvl7pPr>
            <a:lvl8pPr marL="2400300" algn="l" defTabSz="685165" rtl="0" eaLnBrk="1" latinLnBrk="0" hangingPunct="1">
              <a:defRPr sz="1400" kern="1200">
                <a:solidFill>
                  <a:schemeClr val="tx1"/>
                </a:solidFill>
                <a:latin typeface="+mn-lt"/>
                <a:ea typeface="+mn-ea"/>
                <a:cs typeface="+mn-cs"/>
              </a:defRPr>
            </a:lvl8pPr>
            <a:lvl9pPr marL="2743200" algn="l" defTabSz="685165" rtl="0" eaLnBrk="1" latinLnBrk="0" hangingPunct="1">
              <a:defRPr sz="1400" kern="1200">
                <a:solidFill>
                  <a:schemeClr val="tx1"/>
                </a:solidFill>
                <a:latin typeface="+mn-lt"/>
                <a:ea typeface="+mn-ea"/>
                <a:cs typeface="+mn-cs"/>
              </a:defRPr>
            </a:lvl9pPr>
          </a:lstStyle>
          <a:p>
            <a:pPr algn="just">
              <a:lnSpc>
                <a:spcPct val="150000"/>
              </a:lnSpc>
              <a:buClr>
                <a:schemeClr val="tx1">
                  <a:lumMod val="50000"/>
                  <a:lumOff val="50000"/>
                </a:schemeClr>
              </a:buClr>
            </a:pPr>
            <a:r>
              <a:rPr sz="1000" dirty="0">
                <a:latin typeface="Arial" panose="020B0604020202020204" pitchFamily="34" charset="0"/>
                <a:ea typeface="思源黑体 CN Medium" panose="020B0600000000000000" charset="-122"/>
                <a:cs typeface="Arial" panose="020B0604020202020204" pitchFamily="34" charset="0"/>
              </a:rPr>
              <a:t>This part </a:t>
            </a:r>
            <a:r>
              <a:rPr lang="en-US" sz="1000" dirty="0">
                <a:latin typeface="Arial" panose="020B0604020202020204" pitchFamily="34" charset="0"/>
                <a:ea typeface="思源黑体 CN Medium" panose="020B0600000000000000" charset="-122"/>
                <a:cs typeface="Arial" panose="020B0604020202020204" pitchFamily="34" charset="0"/>
              </a:rPr>
              <a:t>takes</a:t>
            </a:r>
            <a:r>
              <a:rPr sz="1000" dirty="0">
                <a:latin typeface="Arial" panose="020B0604020202020204" pitchFamily="34" charset="0"/>
                <a:ea typeface="思源黑体 CN Medium" panose="020B0600000000000000" charset="-122"/>
                <a:cs typeface="Arial" panose="020B0604020202020204" pitchFamily="34" charset="0"/>
              </a:rPr>
              <a:t> the form of agricultural greenhouses, </a:t>
            </a:r>
            <a:r>
              <a:rPr lang="en-US" sz="1000" dirty="0">
                <a:latin typeface="Arial" panose="020B0604020202020204" pitchFamily="34" charset="0"/>
                <a:ea typeface="思源黑体 CN Medium" panose="020B0600000000000000" charset="-122"/>
                <a:cs typeface="Arial" panose="020B0604020202020204" pitchFamily="34" charset="0"/>
              </a:rPr>
              <a:t>called a</a:t>
            </a:r>
            <a:r>
              <a:rPr sz="1000" dirty="0">
                <a:latin typeface="Arial" panose="020B0604020202020204" pitchFamily="34" charset="0"/>
                <a:ea typeface="思源黑体 CN Medium" panose="020B0600000000000000" charset="-122"/>
                <a:cs typeface="Arial" panose="020B0604020202020204" pitchFamily="34" charset="0"/>
              </a:rPr>
              <a:t> multi-span greenhouses. There are guiding gutters between the greenhouses to collect rainwater and drain it </a:t>
            </a:r>
            <a:r>
              <a:rPr lang="en-US" sz="1000" dirty="0">
                <a:latin typeface="Arial" panose="020B0604020202020204" pitchFamily="34" charset="0"/>
                <a:ea typeface="思源黑体 CN Medium" panose="020B0600000000000000" charset="-122"/>
                <a:cs typeface="Arial" panose="020B0604020202020204" pitchFamily="34" charset="0"/>
              </a:rPr>
              <a:t>away</a:t>
            </a:r>
            <a:r>
              <a:rPr sz="1000" dirty="0">
                <a:latin typeface="Arial" panose="020B0604020202020204" pitchFamily="34" charset="0"/>
                <a:ea typeface="思源黑体 CN Medium" panose="020B0600000000000000" charset="-122"/>
                <a:cs typeface="Arial" panose="020B0604020202020204" pitchFamily="34" charset="0"/>
              </a:rPr>
              <a:t>. The keels of the greenhouses </a:t>
            </a:r>
            <a:r>
              <a:rPr lang="en-US" sz="1000" dirty="0">
                <a:latin typeface="Arial" panose="020B0604020202020204" pitchFamily="34" charset="0"/>
                <a:ea typeface="思源黑体 CN Medium" panose="020B0600000000000000" charset="-122"/>
                <a:cs typeface="Arial" panose="020B0604020202020204" pitchFamily="34" charset="0"/>
              </a:rPr>
              <a:t>adopt</a:t>
            </a:r>
            <a:r>
              <a:rPr sz="1000" dirty="0">
                <a:latin typeface="Arial" panose="020B0604020202020204" pitchFamily="34" charset="0"/>
                <a:ea typeface="思源黑体 CN Medium" panose="020B0600000000000000" charset="-122"/>
                <a:cs typeface="Arial" panose="020B0604020202020204" pitchFamily="34" charset="0"/>
              </a:rPr>
              <a:t> </a:t>
            </a:r>
            <a:r>
              <a:rPr lang="en-US" sz="1000" dirty="0">
                <a:latin typeface="Arial" panose="020B0604020202020204" pitchFamily="34" charset="0"/>
                <a:ea typeface="思源黑体 CN Medium" panose="020B0600000000000000" charset="-122"/>
                <a:cs typeface="Arial" panose="020B0604020202020204" pitchFamily="34" charset="0"/>
              </a:rPr>
              <a:t>a</a:t>
            </a:r>
            <a:r>
              <a:rPr sz="1000" dirty="0">
                <a:latin typeface="Arial" panose="020B0604020202020204" pitchFamily="34" charset="0"/>
                <a:ea typeface="思源黑体 CN Medium" panose="020B0600000000000000" charset="-122"/>
                <a:cs typeface="Arial" panose="020B0604020202020204" pitchFamily="34" charset="0"/>
              </a:rPr>
              <a:t> steel pipe structure, which borrow a part of the PV column foundation. This </a:t>
            </a:r>
            <a:r>
              <a:rPr lang="en-US" sz="1000" dirty="0">
                <a:latin typeface="Arial" panose="020B0604020202020204" pitchFamily="34" charset="0"/>
                <a:ea typeface="思源黑体 CN Medium" panose="020B0600000000000000" charset="-122"/>
                <a:cs typeface="Arial" panose="020B0604020202020204" pitchFamily="34" charset="0"/>
              </a:rPr>
              <a:t>arrows for cost </a:t>
            </a:r>
            <a:r>
              <a:rPr sz="1000" dirty="0">
                <a:latin typeface="Arial" panose="020B0604020202020204" pitchFamily="34" charset="0"/>
                <a:ea typeface="思源黑体 CN Medium" panose="020B0600000000000000" charset="-122"/>
                <a:cs typeface="Arial" panose="020B0604020202020204" pitchFamily="34" charset="0"/>
              </a:rPr>
              <a:t>sav</a:t>
            </a:r>
            <a:r>
              <a:rPr lang="en-US" sz="1000" dirty="0">
                <a:latin typeface="Arial" panose="020B0604020202020204" pitchFamily="34" charset="0"/>
                <a:ea typeface="思源黑体 CN Medium" panose="020B0600000000000000" charset="-122"/>
                <a:cs typeface="Arial" panose="020B0604020202020204" pitchFamily="34" charset="0"/>
              </a:rPr>
              <a:t>ing</a:t>
            </a:r>
            <a:r>
              <a:rPr sz="1000" dirty="0">
                <a:latin typeface="Arial" panose="020B0604020202020204" pitchFamily="34" charset="0"/>
                <a:ea typeface="思源黑体 CN Medium" panose="020B0600000000000000" charset="-122"/>
                <a:cs typeface="Arial" panose="020B0604020202020204" pitchFamily="34" charset="0"/>
              </a:rPr>
              <a:t> and </a:t>
            </a:r>
            <a:r>
              <a:rPr lang="en-US" sz="1000" dirty="0">
                <a:latin typeface="Arial" panose="020B0604020202020204" pitchFamily="34" charset="0"/>
                <a:ea typeface="思源黑体 CN Medium" panose="020B0600000000000000" charset="-122"/>
                <a:cs typeface="Arial" panose="020B0604020202020204" pitchFamily="34" charset="0"/>
              </a:rPr>
              <a:t>the </a:t>
            </a:r>
            <a:r>
              <a:rPr sz="1000" dirty="0">
                <a:latin typeface="Arial" panose="020B0604020202020204" pitchFamily="34" charset="0"/>
                <a:ea typeface="思源黑体 CN Medium" panose="020B0600000000000000" charset="-122"/>
                <a:cs typeface="Arial" panose="020B0604020202020204" pitchFamily="34" charset="0"/>
              </a:rPr>
              <a:t>integrat</a:t>
            </a:r>
            <a:r>
              <a:rPr lang="en-US" sz="1000" dirty="0">
                <a:latin typeface="Arial" panose="020B0604020202020204" pitchFamily="34" charset="0"/>
                <a:ea typeface="思源黑体 CN Medium" panose="020B0600000000000000" charset="-122"/>
                <a:cs typeface="Arial" panose="020B0604020202020204" pitchFamily="34" charset="0"/>
              </a:rPr>
              <a:t>ion of </a:t>
            </a:r>
            <a:r>
              <a:rPr sz="1000" dirty="0">
                <a:latin typeface="Arial" panose="020B0604020202020204" pitchFamily="34" charset="0"/>
                <a:ea typeface="思源黑体 CN Medium" panose="020B0600000000000000" charset="-122"/>
                <a:cs typeface="Arial" panose="020B0604020202020204" pitchFamily="34" charset="0"/>
              </a:rPr>
              <a:t>the greenhouse and PV facilities. </a:t>
            </a:r>
            <a:endParaRPr sz="1000" dirty="0">
              <a:latin typeface="Arial" panose="020B0604020202020204" pitchFamily="34" charset="0"/>
              <a:ea typeface="思源黑体 CN Medium" panose="020B0600000000000000" charset="-122"/>
              <a:cs typeface="Arial" panose="020B0604020202020204" pitchFamily="34" charset="0"/>
            </a:endParaRPr>
          </a:p>
          <a:p>
            <a:pPr algn="just">
              <a:lnSpc>
                <a:spcPct val="150000"/>
              </a:lnSpc>
              <a:buClr>
                <a:schemeClr val="tx1">
                  <a:lumMod val="50000"/>
                  <a:lumOff val="50000"/>
                </a:schemeClr>
              </a:buClr>
            </a:pPr>
            <a:endParaRPr sz="1000" dirty="0">
              <a:latin typeface="Arial" panose="020B0604020202020204" pitchFamily="34" charset="0"/>
              <a:ea typeface="思源黑体 CN Medium" panose="020B0600000000000000" charset="-122"/>
              <a:cs typeface="Arial" panose="020B0604020202020204" pitchFamily="34" charset="0"/>
            </a:endParaRPr>
          </a:p>
          <a:p>
            <a:pPr algn="just">
              <a:lnSpc>
                <a:spcPct val="150000"/>
              </a:lnSpc>
              <a:buClr>
                <a:schemeClr val="tx1">
                  <a:lumMod val="50000"/>
                  <a:lumOff val="50000"/>
                </a:schemeClr>
              </a:buClr>
            </a:pPr>
            <a:r>
              <a:rPr sz="1000" dirty="0">
                <a:latin typeface="Arial" panose="020B0604020202020204" pitchFamily="34" charset="0"/>
                <a:ea typeface="思源黑体 CN Medium" panose="020B0600000000000000" charset="-122"/>
                <a:cs typeface="Arial" panose="020B0604020202020204" pitchFamily="34" charset="0"/>
              </a:rPr>
              <a:t>All crops employ the soil-free cultivation technology, which can well solve</a:t>
            </a:r>
            <a:r>
              <a:rPr lang="en-US" sz="1000" dirty="0">
                <a:latin typeface="Arial" panose="020B0604020202020204" pitchFamily="34" charset="0"/>
                <a:ea typeface="思源黑体 CN Medium" panose="020B0600000000000000" charset="-122"/>
                <a:cs typeface="Arial" panose="020B0604020202020204" pitchFamily="34" charset="0"/>
              </a:rPr>
              <a:t> agricultural planting </a:t>
            </a:r>
            <a:r>
              <a:rPr sz="1000" dirty="0">
                <a:latin typeface="Arial" panose="020B0604020202020204" pitchFamily="34" charset="0"/>
                <a:ea typeface="思源黑体 CN Medium" panose="020B0600000000000000" charset="-122"/>
                <a:cs typeface="Arial" panose="020B0604020202020204" pitchFamily="34" charset="0"/>
              </a:rPr>
              <a:t> the problem of in areas with poor soil quality. </a:t>
            </a:r>
            <a:endParaRPr lang="en-US" sz="1000" dirty="0">
              <a:latin typeface="Arial" panose="020B0604020202020204" pitchFamily="34" charset="0"/>
              <a:ea typeface="思源黑体 CN Medium" panose="020B0600000000000000" charset="-122"/>
              <a:cs typeface="Arial" panose="020B0604020202020204" pitchFamily="34" charset="0"/>
            </a:endParaRPr>
          </a:p>
          <a:p>
            <a:pPr algn="just">
              <a:lnSpc>
                <a:spcPct val="150000"/>
              </a:lnSpc>
              <a:buClr>
                <a:schemeClr val="tx1">
                  <a:lumMod val="50000"/>
                  <a:lumOff val="50000"/>
                </a:schemeClr>
              </a:buClr>
            </a:pPr>
            <a:endParaRPr sz="1000" dirty="0">
              <a:latin typeface="Arial" panose="020B0604020202020204" pitchFamily="34" charset="0"/>
              <a:ea typeface="思源黑体 CN Medium" panose="020B0600000000000000" charset="-122"/>
              <a:cs typeface="Arial" panose="020B0604020202020204" pitchFamily="34" charset="0"/>
            </a:endParaRPr>
          </a:p>
          <a:p>
            <a:pPr algn="just">
              <a:lnSpc>
                <a:spcPct val="150000"/>
              </a:lnSpc>
              <a:buClr>
                <a:schemeClr val="tx1">
                  <a:lumMod val="50000"/>
                  <a:lumOff val="50000"/>
                </a:schemeClr>
              </a:buClr>
            </a:pPr>
            <a:r>
              <a:rPr sz="1000" dirty="0">
                <a:latin typeface="Arial" panose="020B0604020202020204" pitchFamily="34" charset="0"/>
                <a:ea typeface="思源黑体 CN Medium" panose="020B0600000000000000" charset="-122"/>
                <a:cs typeface="Arial" panose="020B0604020202020204" pitchFamily="34" charset="0"/>
              </a:rPr>
              <a:t>Soil</a:t>
            </a:r>
            <a:r>
              <a:rPr lang="en-US" sz="1000" dirty="0">
                <a:latin typeface="Arial" panose="020B0604020202020204" pitchFamily="34" charset="0"/>
                <a:ea typeface="思源黑体 CN Medium" panose="020B0600000000000000" charset="-122"/>
                <a:cs typeface="Arial" panose="020B0604020202020204" pitchFamily="34" charset="0"/>
              </a:rPr>
              <a:t>less</a:t>
            </a:r>
            <a:r>
              <a:rPr sz="1000" dirty="0">
                <a:latin typeface="Arial" panose="020B0604020202020204" pitchFamily="34" charset="0"/>
                <a:ea typeface="思源黑体 CN Medium" panose="020B0600000000000000" charset="-122"/>
                <a:cs typeface="Arial" panose="020B0604020202020204" pitchFamily="34" charset="0"/>
              </a:rPr>
              <a:t> cultivation method: It is a cultivation method </a:t>
            </a:r>
            <a:r>
              <a:rPr lang="en-US" sz="1000" dirty="0">
                <a:latin typeface="Arial" panose="020B0604020202020204" pitchFamily="34" charset="0"/>
                <a:ea typeface="思源黑体 CN Medium" panose="020B0600000000000000" charset="-122"/>
                <a:cs typeface="Arial" panose="020B0604020202020204" pitchFamily="34" charset="0"/>
              </a:rPr>
              <a:t>that </a:t>
            </a:r>
            <a:r>
              <a:rPr sz="1000" dirty="0">
                <a:latin typeface="Arial" panose="020B0604020202020204" pitchFamily="34" charset="0"/>
                <a:ea typeface="思源黑体 CN Medium" panose="020B0600000000000000" charset="-122"/>
                <a:cs typeface="Arial" panose="020B0604020202020204" pitchFamily="34" charset="0"/>
              </a:rPr>
              <a:t>us</a:t>
            </a:r>
            <a:r>
              <a:rPr lang="en-US" sz="1000" dirty="0">
                <a:latin typeface="Arial" panose="020B0604020202020204" pitchFamily="34" charset="0"/>
                <a:ea typeface="思源黑体 CN Medium" panose="020B0600000000000000" charset="-122"/>
                <a:cs typeface="Arial" panose="020B0604020202020204" pitchFamily="34" charset="0"/>
              </a:rPr>
              <a:t>es</a:t>
            </a:r>
            <a:r>
              <a:rPr sz="1000" dirty="0">
                <a:latin typeface="Arial" panose="020B0604020202020204" pitchFamily="34" charset="0"/>
                <a:ea typeface="思源黑体 CN Medium" panose="020B0600000000000000" charset="-122"/>
                <a:cs typeface="Arial" panose="020B0604020202020204" pitchFamily="34" charset="0"/>
              </a:rPr>
              <a:t> pipeline nutrient solution for irrigation. It can artificially create a good rhizosphere environment to replace the soil environment, and effectively prevent the physiological obstacles caused by soil continuous cropping diseases and soil salt accumulation, and fully meet the </a:t>
            </a:r>
            <a:r>
              <a:rPr lang="en-US" sz="1000" dirty="0">
                <a:latin typeface="Arial" panose="020B0604020202020204" pitchFamily="34" charset="0"/>
                <a:ea typeface="思源黑体 CN Medium" panose="020B0600000000000000" charset="-122"/>
                <a:cs typeface="Arial" panose="020B0604020202020204" pitchFamily="34" charset="0"/>
              </a:rPr>
              <a:t>crops’ </a:t>
            </a:r>
            <a:r>
              <a:rPr sz="1000" dirty="0">
                <a:latin typeface="Arial" panose="020B0604020202020204" pitchFamily="34" charset="0"/>
                <a:ea typeface="思源黑体 CN Medium" panose="020B0600000000000000" charset="-122"/>
                <a:cs typeface="Arial" panose="020B0604020202020204" pitchFamily="34" charset="0"/>
              </a:rPr>
              <a:t>needs for mineral nutrition, water, gas and other environmental conditions. The basic materials for cultivation can be recycled, so </a:t>
            </a:r>
            <a:r>
              <a:rPr lang="en-US" sz="1000" dirty="0">
                <a:latin typeface="Arial" panose="020B0604020202020204" pitchFamily="34" charset="0"/>
                <a:ea typeface="思源黑体 CN Medium" panose="020B0600000000000000" charset="-122"/>
                <a:cs typeface="Arial" panose="020B0604020202020204" pitchFamily="34" charset="0"/>
              </a:rPr>
              <a:t>it</a:t>
            </a:r>
            <a:r>
              <a:rPr sz="1000" dirty="0">
                <a:latin typeface="Arial" panose="020B0604020202020204" pitchFamily="34" charset="0"/>
                <a:ea typeface="思源黑体 CN Medium" panose="020B0600000000000000" charset="-122"/>
                <a:cs typeface="Arial" panose="020B0604020202020204" pitchFamily="34" charset="0"/>
              </a:rPr>
              <a:t> ha</a:t>
            </a:r>
            <a:r>
              <a:rPr lang="en-US" sz="1000" dirty="0">
                <a:latin typeface="Arial" panose="020B0604020202020204" pitchFamily="34" charset="0"/>
                <a:ea typeface="思源黑体 CN Medium" panose="020B0600000000000000" charset="-122"/>
                <a:cs typeface="Arial" panose="020B0604020202020204" pitchFamily="34" charset="0"/>
              </a:rPr>
              <a:t>s</a:t>
            </a:r>
            <a:r>
              <a:rPr sz="1000" dirty="0">
                <a:latin typeface="Arial" panose="020B0604020202020204" pitchFamily="34" charset="0"/>
                <a:ea typeface="思源黑体 CN Medium" panose="020B0600000000000000" charset="-122"/>
                <a:cs typeface="Arial" panose="020B0604020202020204" pitchFamily="34" charset="0"/>
              </a:rPr>
              <a:t> the characteristics of water</a:t>
            </a:r>
            <a:r>
              <a:rPr lang="en-US" sz="1000" dirty="0">
                <a:latin typeface="Arial" panose="020B0604020202020204" pitchFamily="34" charset="0"/>
                <a:ea typeface="思源黑体 CN Medium" panose="020B0600000000000000" charset="-122"/>
                <a:cs typeface="Arial" panose="020B0604020202020204" pitchFamily="34" charset="0"/>
              </a:rPr>
              <a:t> saving</a:t>
            </a:r>
            <a:r>
              <a:rPr sz="1000" dirty="0">
                <a:latin typeface="Arial" panose="020B0604020202020204" pitchFamily="34" charset="0"/>
                <a:ea typeface="思源黑体 CN Medium" panose="020B0600000000000000" charset="-122"/>
                <a:cs typeface="Arial" panose="020B0604020202020204" pitchFamily="34" charset="0"/>
              </a:rPr>
              <a:t>, fertilizer</a:t>
            </a:r>
            <a:r>
              <a:rPr lang="en-US" sz="1000" dirty="0">
                <a:latin typeface="Arial" panose="020B0604020202020204" pitchFamily="34" charset="0"/>
                <a:ea typeface="思源黑体 CN Medium" panose="020B0600000000000000" charset="-122"/>
                <a:cs typeface="Arial" panose="020B0604020202020204" pitchFamily="34" charset="0"/>
              </a:rPr>
              <a:t> saving,</a:t>
            </a:r>
            <a:r>
              <a:rPr sz="1000" dirty="0">
                <a:latin typeface="Arial" panose="020B0604020202020204" pitchFamily="34" charset="0"/>
                <a:ea typeface="思源黑体 CN Medium" panose="020B0600000000000000" charset="-122"/>
                <a:cs typeface="Arial" panose="020B0604020202020204" pitchFamily="34" charset="0"/>
              </a:rPr>
              <a:t> labor</a:t>
            </a:r>
            <a:r>
              <a:rPr lang="en-US" sz="1000" dirty="0">
                <a:latin typeface="Arial" panose="020B0604020202020204" pitchFamily="34" charset="0"/>
                <a:ea typeface="思源黑体 CN Medium" panose="020B0600000000000000" charset="-122"/>
                <a:cs typeface="Arial" panose="020B0604020202020204" pitchFamily="34" charset="0"/>
              </a:rPr>
              <a:t> saving</a:t>
            </a:r>
            <a:r>
              <a:rPr sz="1000" dirty="0">
                <a:latin typeface="Arial" panose="020B0604020202020204" pitchFamily="34" charset="0"/>
                <a:ea typeface="思源黑体 CN Medium" panose="020B0600000000000000" charset="-122"/>
                <a:cs typeface="Arial" panose="020B0604020202020204" pitchFamily="34" charset="0"/>
              </a:rPr>
              <a:t>, high yield and high quality. Since the photovoltaic panels block </a:t>
            </a:r>
            <a:r>
              <a:rPr lang="en-US" sz="1000" dirty="0">
                <a:latin typeface="Arial" panose="020B0604020202020204" pitchFamily="34" charset="0"/>
                <a:ea typeface="思源黑体 CN Medium" panose="020B0600000000000000" charset="-122"/>
                <a:cs typeface="Arial" panose="020B0604020202020204" pitchFamily="34" charset="0"/>
              </a:rPr>
              <a:t>part of</a:t>
            </a:r>
            <a:r>
              <a:rPr sz="1000" dirty="0">
                <a:latin typeface="Arial" panose="020B0604020202020204" pitchFamily="34" charset="0"/>
                <a:ea typeface="思源黑体 CN Medium" panose="020B0600000000000000" charset="-122"/>
                <a:cs typeface="Arial" panose="020B0604020202020204" pitchFamily="34" charset="0"/>
              </a:rPr>
              <a:t> sunlight, we choose crops that do not </a:t>
            </a:r>
            <a:r>
              <a:rPr lang="en-US" sz="1000" dirty="0">
                <a:latin typeface="Arial" panose="020B0604020202020204" pitchFamily="34" charset="0"/>
                <a:ea typeface="思源黑体 CN Medium" panose="020B0600000000000000" charset="-122"/>
                <a:cs typeface="Arial" panose="020B0604020202020204" pitchFamily="34" charset="0"/>
              </a:rPr>
              <a:t>require</a:t>
            </a:r>
            <a:r>
              <a:rPr sz="1000" dirty="0">
                <a:latin typeface="Arial" panose="020B0604020202020204" pitchFamily="34" charset="0"/>
                <a:ea typeface="思源黑体 CN Medium" panose="020B0600000000000000" charset="-122"/>
                <a:cs typeface="Arial" panose="020B0604020202020204" pitchFamily="34" charset="0"/>
              </a:rPr>
              <a:t> strong light to grow, such as green vegetables, spinach, cabbage, mushroom, Agaricus, and Morchella, and </a:t>
            </a:r>
            <a:r>
              <a:rPr lang="en-US" sz="1000" dirty="0">
                <a:latin typeface="Arial" panose="020B0604020202020204" pitchFamily="34" charset="0"/>
                <a:ea typeface="思源黑体 CN Medium" panose="020B0600000000000000" charset="-122"/>
                <a:cs typeface="Arial" panose="020B0604020202020204" pitchFamily="34" charset="0"/>
              </a:rPr>
              <a:t>have</a:t>
            </a:r>
            <a:r>
              <a:rPr sz="1000" dirty="0">
                <a:latin typeface="Arial" panose="020B0604020202020204" pitchFamily="34" charset="0"/>
                <a:ea typeface="思源黑体 CN Medium" panose="020B0600000000000000" charset="-122"/>
                <a:cs typeface="Arial" panose="020B0604020202020204" pitchFamily="34" charset="0"/>
              </a:rPr>
              <a:t> a </a:t>
            </a:r>
            <a:r>
              <a:rPr lang="en-US" sz="1000" dirty="0">
                <a:latin typeface="Arial" panose="020B0604020202020204" pitchFamily="34" charset="0"/>
                <a:ea typeface="思源黑体 CN Medium" panose="020B0600000000000000" charset="-122"/>
                <a:cs typeface="Arial" panose="020B0604020202020204" pitchFamily="34" charset="0"/>
              </a:rPr>
              <a:t>dedicated</a:t>
            </a:r>
            <a:r>
              <a:rPr sz="1000" dirty="0">
                <a:latin typeface="Arial" panose="020B0604020202020204" pitchFamily="34" charset="0"/>
                <a:ea typeface="思源黑体 CN Medium" panose="020B0600000000000000" charset="-122"/>
                <a:cs typeface="Arial" panose="020B0604020202020204" pitchFamily="34" charset="0"/>
              </a:rPr>
              <a:t> seedling area. </a:t>
            </a:r>
            <a:endParaRPr sz="1000" dirty="0">
              <a:latin typeface="Arial" panose="020B0604020202020204" pitchFamily="34" charset="0"/>
              <a:ea typeface="思源黑体 CN Medium" panose="020B0600000000000000" charset="-122"/>
              <a:cs typeface="Arial" panose="020B0604020202020204" pitchFamily="34" charset="0"/>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60" y="288837"/>
            <a:ext cx="948228" cy="85432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207337" y="506709"/>
            <a:ext cx="8013181" cy="418576"/>
          </a:xfrm>
          <a:prstGeom prst="rect">
            <a:avLst/>
          </a:prstGeom>
          <a:noFill/>
        </p:spPr>
        <p:txBody>
          <a:bodyPr wrap="square" rtlCol="0">
            <a:spAutoFit/>
          </a:bodyPr>
          <a:lstStyle/>
          <a:p>
            <a:r>
              <a:rPr lang="en-US" sz="2120" b="1" dirty="0">
                <a:latin typeface="Arial" panose="020B0604020202020204" pitchFamily="34" charset="0"/>
                <a:ea typeface="+mj-ea"/>
                <a:cs typeface="Arial" panose="020B0604020202020204" pitchFamily="34" charset="0"/>
                <a:sym typeface="+mn-ea"/>
              </a:rPr>
              <a:t>Participation in the Development of National Standards</a:t>
            </a:r>
            <a:endParaRPr sz="2120" b="1" dirty="0">
              <a:latin typeface="Arial" panose="020B0604020202020204" pitchFamily="34" charset="0"/>
              <a:ea typeface="+mj-ea"/>
              <a:cs typeface="Arial" panose="020B0604020202020204" pitchFamily="34" charset="0"/>
              <a:sym typeface="+mn-ea"/>
            </a:endParaRPr>
          </a:p>
        </p:txBody>
      </p:sp>
      <p:pic>
        <p:nvPicPr>
          <p:cNvPr id="12" name="图片占位符 7"/>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702310" y="1877060"/>
            <a:ext cx="2313305" cy="3249930"/>
          </a:xfrm>
          <a:prstGeom prst="rect">
            <a:avLst/>
          </a:prstGeom>
          <a:effectLst/>
        </p:spPr>
      </p:pic>
      <p:pic>
        <p:nvPicPr>
          <p:cNvPr id="13" name="图片占位符 10"/>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3261360" y="1877060"/>
            <a:ext cx="2308860" cy="3249930"/>
          </a:xfrm>
          <a:prstGeom prst="rect">
            <a:avLst/>
          </a:prstGeom>
          <a:effectLst/>
        </p:spPr>
      </p:pic>
      <p:sp>
        <p:nvSpPr>
          <p:cNvPr id="10" name="矩形 9"/>
          <p:cNvSpPr/>
          <p:nvPr/>
        </p:nvSpPr>
        <p:spPr>
          <a:xfrm>
            <a:off x="0" y="530345"/>
            <a:ext cx="804211" cy="37130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15" b="1" dirty="0">
                <a:cs typeface="+mn-ea"/>
                <a:sym typeface="+mn-lt"/>
              </a:rPr>
              <a:t> </a:t>
            </a:r>
            <a:endParaRPr lang="zh-CN" altLang="en-US" sz="2115" b="1" dirty="0">
              <a:cs typeface="+mn-ea"/>
              <a:sym typeface="+mn-lt"/>
            </a:endParaRPr>
          </a:p>
        </p:txBody>
      </p:sp>
      <p:cxnSp>
        <p:nvCxnSpPr>
          <p:cNvPr id="11" name="直接连接符 10"/>
          <p:cNvCxnSpPr/>
          <p:nvPr/>
        </p:nvCxnSpPr>
        <p:spPr>
          <a:xfrm flipV="1">
            <a:off x="1005774" y="529925"/>
            <a:ext cx="0" cy="372145"/>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feld 2"/>
          <p:cNvSpPr txBox="1"/>
          <p:nvPr>
            <p:custDataLst>
              <p:tags r:id="rId6"/>
            </p:custDataLst>
          </p:nvPr>
        </p:nvSpPr>
        <p:spPr>
          <a:xfrm>
            <a:off x="5975472" y="1299342"/>
            <a:ext cx="5554980" cy="1242937"/>
          </a:xfrm>
          <a:prstGeom prst="rect">
            <a:avLst/>
          </a:prstGeom>
          <a:noFill/>
        </p:spPr>
        <p:txBody>
          <a:bodyPr wrap="square" lIns="87914" tIns="43958" rIns="87914" bIns="43958" rtlCol="0">
            <a:spAutoFit/>
          </a:bodyPr>
          <a:lstStyle>
            <a:defPPr>
              <a:defRPr lang="zh-CN"/>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700" algn="l" defTabSz="685165" rtl="0" eaLnBrk="1" latinLnBrk="0" hangingPunct="1">
              <a:defRPr sz="1400" kern="1200">
                <a:solidFill>
                  <a:schemeClr val="tx1"/>
                </a:solidFill>
                <a:latin typeface="+mn-lt"/>
                <a:ea typeface="+mn-ea"/>
                <a:cs typeface="+mn-cs"/>
              </a:defRPr>
            </a:lvl4pPr>
            <a:lvl5pPr marL="1371600" algn="l" defTabSz="685165" rtl="0" eaLnBrk="1" latinLnBrk="0" hangingPunct="1">
              <a:defRPr sz="1400" kern="1200">
                <a:solidFill>
                  <a:schemeClr val="tx1"/>
                </a:solidFill>
                <a:latin typeface="+mn-lt"/>
                <a:ea typeface="+mn-ea"/>
                <a:cs typeface="+mn-cs"/>
              </a:defRPr>
            </a:lvl5pPr>
            <a:lvl6pPr marL="1714500" algn="l" defTabSz="685165" rtl="0" eaLnBrk="1" latinLnBrk="0" hangingPunct="1">
              <a:defRPr sz="1400" kern="1200">
                <a:solidFill>
                  <a:schemeClr val="tx1"/>
                </a:solidFill>
                <a:latin typeface="+mn-lt"/>
                <a:ea typeface="+mn-ea"/>
                <a:cs typeface="+mn-cs"/>
              </a:defRPr>
            </a:lvl6pPr>
            <a:lvl7pPr marL="2057400" algn="l" defTabSz="685165" rtl="0" eaLnBrk="1" latinLnBrk="0" hangingPunct="1">
              <a:defRPr sz="1400" kern="1200">
                <a:solidFill>
                  <a:schemeClr val="tx1"/>
                </a:solidFill>
                <a:latin typeface="+mn-lt"/>
                <a:ea typeface="+mn-ea"/>
                <a:cs typeface="+mn-cs"/>
              </a:defRPr>
            </a:lvl7pPr>
            <a:lvl8pPr marL="2400300" algn="l" defTabSz="685165" rtl="0" eaLnBrk="1" latinLnBrk="0" hangingPunct="1">
              <a:defRPr sz="1400" kern="1200">
                <a:solidFill>
                  <a:schemeClr val="tx1"/>
                </a:solidFill>
                <a:latin typeface="+mn-lt"/>
                <a:ea typeface="+mn-ea"/>
                <a:cs typeface="+mn-cs"/>
              </a:defRPr>
            </a:lvl8pPr>
            <a:lvl9pPr marL="2743200" algn="l" defTabSz="685165" rtl="0" eaLnBrk="1" latinLnBrk="0" hangingPunct="1">
              <a:defRPr sz="1400" kern="1200">
                <a:solidFill>
                  <a:schemeClr val="tx1"/>
                </a:solidFill>
                <a:latin typeface="+mn-lt"/>
                <a:ea typeface="+mn-ea"/>
                <a:cs typeface="+mn-cs"/>
              </a:defRPr>
            </a:lvl9pPr>
          </a:lstStyle>
          <a:p>
            <a:pPr algn="just">
              <a:lnSpc>
                <a:spcPct val="150000"/>
              </a:lnSpc>
              <a:buClr>
                <a:schemeClr val="tx1">
                  <a:lumMod val="50000"/>
                  <a:lumOff val="50000"/>
                </a:schemeClr>
              </a:buClr>
            </a:pPr>
            <a:r>
              <a:rPr sz="1000" dirty="0">
                <a:solidFill>
                  <a:schemeClr val="accent2"/>
                </a:solidFill>
                <a:latin typeface="Arial" panose="020B0604020202020204" pitchFamily="34" charset="0"/>
                <a:ea typeface="思源黑体 CN Medium" panose="020B0600000000000000" charset="-122"/>
                <a:cs typeface="Arial" panose="020B0604020202020204" pitchFamily="34" charset="0"/>
              </a:rPr>
              <a:t>The National Standards Committee, the Poverty Alleviation Office of The State Council, the State Grid Corporation, and the China Electric Power Research Institute </a:t>
            </a:r>
            <a:r>
              <a:rPr sz="1000" dirty="0">
                <a:latin typeface="Arial" panose="020B0604020202020204" pitchFamily="34" charset="0"/>
                <a:ea typeface="思源黑体 CN Medium" panose="020B0600000000000000" charset="-122"/>
                <a:cs typeface="Arial" panose="020B0604020202020204" pitchFamily="34" charset="0"/>
              </a:rPr>
              <a:t>form</a:t>
            </a:r>
            <a:r>
              <a:rPr lang="en-US" sz="1000" dirty="0">
                <a:latin typeface="Arial" panose="020B0604020202020204" pitchFamily="34" charset="0"/>
                <a:ea typeface="思源黑体 CN Medium" panose="020B0600000000000000" charset="-122"/>
                <a:cs typeface="Arial" panose="020B0604020202020204" pitchFamily="34" charset="0"/>
              </a:rPr>
              <a:t>ed</a:t>
            </a:r>
            <a:r>
              <a:rPr sz="1000" dirty="0">
                <a:latin typeface="Arial" panose="020B0604020202020204" pitchFamily="34" charset="0"/>
                <a:ea typeface="思源黑体 CN Medium" panose="020B0600000000000000" charset="-122"/>
                <a:cs typeface="Arial" panose="020B0604020202020204" pitchFamily="34" charset="0"/>
              </a:rPr>
              <a:t> </a:t>
            </a:r>
            <a:r>
              <a:rPr lang="en-US" sz="1000" dirty="0">
                <a:latin typeface="Arial" panose="020B0604020202020204" pitchFamily="34" charset="0"/>
                <a:ea typeface="思源黑体 CN Medium" panose="020B0600000000000000" charset="-122"/>
                <a:cs typeface="Arial" panose="020B0604020202020204" pitchFamily="34" charset="0"/>
              </a:rPr>
              <a:t>a</a:t>
            </a:r>
            <a:r>
              <a:rPr sz="1000" dirty="0">
                <a:latin typeface="Arial" panose="020B0604020202020204" pitchFamily="34" charset="0"/>
                <a:ea typeface="思源黑体 CN Medium" panose="020B0600000000000000" charset="-122"/>
                <a:cs typeface="Arial" panose="020B0604020202020204" pitchFamily="34" charset="0"/>
              </a:rPr>
              <a:t> </a:t>
            </a:r>
            <a:r>
              <a:rPr lang="en-US" sz="1000" dirty="0">
                <a:latin typeface="Arial" panose="020B0604020202020204" pitchFamily="34" charset="0"/>
                <a:ea typeface="思源黑体 CN Medium" panose="020B0600000000000000" charset="-122"/>
                <a:cs typeface="Arial" panose="020B0604020202020204" pitchFamily="34" charset="0"/>
              </a:rPr>
              <a:t>working group for the preparation of national standards for </a:t>
            </a:r>
            <a:r>
              <a:rPr sz="1000" dirty="0">
                <a:latin typeface="Arial" panose="020B0604020202020204" pitchFamily="34" charset="0"/>
                <a:ea typeface="思源黑体 CN Medium" panose="020B0600000000000000" charset="-122"/>
                <a:cs typeface="Arial" panose="020B0604020202020204" pitchFamily="34" charset="0"/>
              </a:rPr>
              <a:t>"village-level PV power plant"</a:t>
            </a:r>
            <a:r>
              <a:rPr lang="en-US" sz="1000" dirty="0">
                <a:latin typeface="Arial" panose="020B0604020202020204" pitchFamily="34" charset="0"/>
                <a:ea typeface="思源黑体 CN Medium" panose="020B0600000000000000" charset="-122"/>
                <a:cs typeface="Arial" panose="020B0604020202020204" pitchFamily="34" charset="0"/>
              </a:rPr>
              <a:t>.</a:t>
            </a:r>
            <a:r>
              <a:rPr sz="1000" dirty="0">
                <a:latin typeface="Arial" panose="020B0604020202020204" pitchFamily="34" charset="0"/>
                <a:ea typeface="思源黑体 CN Medium" panose="020B0600000000000000" charset="-122"/>
                <a:cs typeface="Arial" panose="020B0604020202020204" pitchFamily="34" charset="0"/>
              </a:rPr>
              <a:t> </a:t>
            </a:r>
            <a:r>
              <a:rPr lang="en-US" sz="1000" dirty="0">
                <a:latin typeface="Arial" panose="020B0604020202020204" pitchFamily="34" charset="0"/>
                <a:ea typeface="思源黑体 CN Medium" panose="020B0600000000000000" charset="-122"/>
                <a:cs typeface="Arial" panose="020B0604020202020204" pitchFamily="34" charset="0"/>
              </a:rPr>
              <a:t>A</a:t>
            </a:r>
            <a:r>
              <a:rPr sz="1000" dirty="0">
                <a:latin typeface="Arial" panose="020B0604020202020204" pitchFamily="34" charset="0"/>
                <a:ea typeface="思源黑体 CN Medium" panose="020B0600000000000000" charset="-122"/>
                <a:cs typeface="Arial" panose="020B0604020202020204" pitchFamily="34" charset="0"/>
              </a:rPr>
              <a:t>s </a:t>
            </a:r>
            <a:r>
              <a:rPr lang="en-US" sz="1000" dirty="0">
                <a:latin typeface="Arial" panose="020B0604020202020204" pitchFamily="34" charset="0"/>
                <a:ea typeface="思源黑体 CN Medium" panose="020B0600000000000000" charset="-122"/>
                <a:cs typeface="Arial" panose="020B0604020202020204" pitchFamily="34" charset="0"/>
              </a:rPr>
              <a:t>the</a:t>
            </a:r>
            <a:r>
              <a:rPr sz="1000" dirty="0">
                <a:latin typeface="Arial" panose="020B0604020202020204" pitchFamily="34" charset="0"/>
                <a:ea typeface="思源黑体 CN Medium" panose="020B0600000000000000" charset="-122"/>
                <a:cs typeface="Arial" panose="020B0604020202020204" pitchFamily="34" charset="0"/>
              </a:rPr>
              <a:t> main drafting unit</a:t>
            </a:r>
            <a:r>
              <a:rPr lang="en-US" sz="1000" dirty="0">
                <a:latin typeface="Arial" panose="020B0604020202020204" pitchFamily="34" charset="0"/>
                <a:ea typeface="思源黑体 CN Medium" panose="020B0600000000000000" charset="-122"/>
                <a:cs typeface="Arial" panose="020B0604020202020204" pitchFamily="34" charset="0"/>
              </a:rPr>
              <a:t>, Talesun p</a:t>
            </a:r>
            <a:r>
              <a:rPr sz="1000" dirty="0">
                <a:latin typeface="Arial" panose="020B0604020202020204" pitchFamily="34" charset="0"/>
                <a:ea typeface="思源黑体 CN Medium" panose="020B0600000000000000" charset="-122"/>
                <a:cs typeface="Arial" panose="020B0604020202020204" pitchFamily="34" charset="0"/>
              </a:rPr>
              <a:t>articipate</a:t>
            </a:r>
            <a:r>
              <a:rPr lang="en-US" sz="1000" dirty="0">
                <a:latin typeface="Arial" panose="020B0604020202020204" pitchFamily="34" charset="0"/>
                <a:ea typeface="思源黑体 CN Medium" panose="020B0600000000000000" charset="-122"/>
                <a:cs typeface="Arial" panose="020B0604020202020204" pitchFamily="34" charset="0"/>
              </a:rPr>
              <a:t>d</a:t>
            </a:r>
            <a:r>
              <a:rPr sz="1000" dirty="0">
                <a:latin typeface="Arial" panose="020B0604020202020204" pitchFamily="34" charset="0"/>
                <a:ea typeface="思源黑体 CN Medium" panose="020B0600000000000000" charset="-122"/>
                <a:cs typeface="Arial" panose="020B0604020202020204" pitchFamily="34" charset="0"/>
              </a:rPr>
              <a:t> in the compilation of the "technical guidelines for village-level PV power plants"</a:t>
            </a:r>
            <a:r>
              <a:rPr lang="en-US" sz="1000" dirty="0">
                <a:latin typeface="Arial" panose="020B0604020202020204" pitchFamily="34" charset="0"/>
                <a:ea typeface="思源黑体 CN Medium" panose="020B0600000000000000" charset="-122"/>
                <a:cs typeface="Arial" panose="020B0604020202020204" pitchFamily="34" charset="0"/>
              </a:rPr>
              <a:t> standard</a:t>
            </a:r>
            <a:r>
              <a:rPr sz="1000" dirty="0">
                <a:latin typeface="Arial" panose="020B0604020202020204" pitchFamily="34" charset="0"/>
                <a:ea typeface="思源黑体 CN Medium" panose="020B0600000000000000" charset="-122"/>
                <a:cs typeface="Arial" panose="020B0604020202020204" pitchFamily="34" charset="0"/>
              </a:rPr>
              <a:t>. </a:t>
            </a:r>
            <a:endParaRPr sz="1000" dirty="0">
              <a:latin typeface="Arial" panose="020B0604020202020204" pitchFamily="34" charset="0"/>
              <a:ea typeface="思源黑体 CN Medium" panose="020B0600000000000000" charset="-122"/>
              <a:cs typeface="Arial" panose="020B0604020202020204" pitchFamily="34" charset="0"/>
            </a:endParaRPr>
          </a:p>
        </p:txBody>
      </p:sp>
      <p:sp>
        <p:nvSpPr>
          <p:cNvPr id="15" name="Textfeld 2"/>
          <p:cNvSpPr txBox="1"/>
          <p:nvPr>
            <p:custDataLst>
              <p:tags r:id="rId7"/>
            </p:custDataLst>
          </p:nvPr>
        </p:nvSpPr>
        <p:spPr>
          <a:xfrm>
            <a:off x="5975472" y="2842817"/>
            <a:ext cx="5554980" cy="1935434"/>
          </a:xfrm>
          <a:prstGeom prst="rect">
            <a:avLst/>
          </a:prstGeom>
          <a:noFill/>
        </p:spPr>
        <p:txBody>
          <a:bodyPr wrap="square" lIns="87914" tIns="43958" rIns="87914" bIns="43958" rtlCol="0">
            <a:spAutoFit/>
          </a:bodyPr>
          <a:lstStyle>
            <a:defPPr>
              <a:defRPr lang="zh-CN"/>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700" algn="l" defTabSz="685165" rtl="0" eaLnBrk="1" latinLnBrk="0" hangingPunct="1">
              <a:defRPr sz="1400" kern="1200">
                <a:solidFill>
                  <a:schemeClr val="tx1"/>
                </a:solidFill>
                <a:latin typeface="+mn-lt"/>
                <a:ea typeface="+mn-ea"/>
                <a:cs typeface="+mn-cs"/>
              </a:defRPr>
            </a:lvl4pPr>
            <a:lvl5pPr marL="1371600" algn="l" defTabSz="685165" rtl="0" eaLnBrk="1" latinLnBrk="0" hangingPunct="1">
              <a:defRPr sz="1400" kern="1200">
                <a:solidFill>
                  <a:schemeClr val="tx1"/>
                </a:solidFill>
                <a:latin typeface="+mn-lt"/>
                <a:ea typeface="+mn-ea"/>
                <a:cs typeface="+mn-cs"/>
              </a:defRPr>
            </a:lvl5pPr>
            <a:lvl6pPr marL="1714500" algn="l" defTabSz="685165" rtl="0" eaLnBrk="1" latinLnBrk="0" hangingPunct="1">
              <a:defRPr sz="1400" kern="1200">
                <a:solidFill>
                  <a:schemeClr val="tx1"/>
                </a:solidFill>
                <a:latin typeface="+mn-lt"/>
                <a:ea typeface="+mn-ea"/>
                <a:cs typeface="+mn-cs"/>
              </a:defRPr>
            </a:lvl6pPr>
            <a:lvl7pPr marL="2057400" algn="l" defTabSz="685165" rtl="0" eaLnBrk="1" latinLnBrk="0" hangingPunct="1">
              <a:defRPr sz="1400" kern="1200">
                <a:solidFill>
                  <a:schemeClr val="tx1"/>
                </a:solidFill>
                <a:latin typeface="+mn-lt"/>
                <a:ea typeface="+mn-ea"/>
                <a:cs typeface="+mn-cs"/>
              </a:defRPr>
            </a:lvl7pPr>
            <a:lvl8pPr marL="2400300" algn="l" defTabSz="685165" rtl="0" eaLnBrk="1" latinLnBrk="0" hangingPunct="1">
              <a:defRPr sz="1400" kern="1200">
                <a:solidFill>
                  <a:schemeClr val="tx1"/>
                </a:solidFill>
                <a:latin typeface="+mn-lt"/>
                <a:ea typeface="+mn-ea"/>
                <a:cs typeface="+mn-cs"/>
              </a:defRPr>
            </a:lvl8pPr>
            <a:lvl9pPr marL="2743200" algn="l" defTabSz="685165" rtl="0" eaLnBrk="1" latinLnBrk="0" hangingPunct="1">
              <a:defRPr sz="1400" kern="1200">
                <a:solidFill>
                  <a:schemeClr val="tx1"/>
                </a:solidFill>
                <a:latin typeface="+mn-lt"/>
                <a:ea typeface="+mn-ea"/>
                <a:cs typeface="+mn-cs"/>
              </a:defRPr>
            </a:lvl9pPr>
          </a:lstStyle>
          <a:p>
            <a:pPr algn="just">
              <a:lnSpc>
                <a:spcPct val="150000"/>
              </a:lnSpc>
              <a:buClr>
                <a:schemeClr val="tx1">
                  <a:lumMod val="50000"/>
                  <a:lumOff val="50000"/>
                </a:schemeClr>
              </a:buClr>
            </a:pPr>
            <a:r>
              <a:rPr sz="1000" dirty="0">
                <a:latin typeface="Arial" panose="020B0604020202020204" pitchFamily="34" charset="0"/>
                <a:ea typeface="思源黑体 CN Light" panose="020B0300000000000000" charset="-122"/>
                <a:cs typeface="Arial" panose="020B0604020202020204" pitchFamily="34" charset="0"/>
              </a:rPr>
              <a:t> 5.1. 2</a:t>
            </a:r>
            <a:r>
              <a:rPr lang="en-US" sz="1000" dirty="0">
                <a:latin typeface="Arial" panose="020B0604020202020204" pitchFamily="34" charset="0"/>
                <a:ea typeface="思源黑体 CN Light" panose="020B0300000000000000" charset="-122"/>
                <a:cs typeface="Arial" panose="020B0604020202020204" pitchFamily="34" charset="0"/>
              </a:rPr>
              <a:t>  </a:t>
            </a:r>
            <a:r>
              <a:rPr sz="1000" dirty="0">
                <a:latin typeface="Arial" panose="020B0604020202020204" pitchFamily="34" charset="0"/>
                <a:ea typeface="思源黑体 CN Light" panose="020B0300000000000000" charset="-122"/>
                <a:cs typeface="Arial" panose="020B0604020202020204" pitchFamily="34" charset="0"/>
              </a:rPr>
              <a:t>Those who do not have the condition for independent construction of village-level PV power plants, and meet the requirements of targeted poverty alleviation may adopt the multi-village joint construction. </a:t>
            </a:r>
            <a:endParaRPr sz="1000" dirty="0">
              <a:latin typeface="Arial" panose="020B0604020202020204" pitchFamily="34" charset="0"/>
              <a:ea typeface="思源黑体 CN Light" panose="020B0300000000000000" charset="-122"/>
              <a:cs typeface="Arial" panose="020B0604020202020204" pitchFamily="34" charset="0"/>
            </a:endParaRPr>
          </a:p>
          <a:p>
            <a:pPr algn="just">
              <a:lnSpc>
                <a:spcPct val="150000"/>
              </a:lnSpc>
              <a:buClr>
                <a:schemeClr val="tx1">
                  <a:lumMod val="50000"/>
                  <a:lumOff val="50000"/>
                </a:schemeClr>
              </a:buClr>
            </a:pPr>
            <a:r>
              <a:rPr sz="1000" dirty="0">
                <a:latin typeface="Arial" panose="020B0604020202020204" pitchFamily="34" charset="0"/>
                <a:ea typeface="思源黑体 CN Light" panose="020B0300000000000000" charset="-122"/>
                <a:cs typeface="Arial" panose="020B0604020202020204" pitchFamily="34" charset="0"/>
              </a:rPr>
              <a:t> 4.1.5</a:t>
            </a:r>
            <a:r>
              <a:rPr lang="en-US" sz="1000" dirty="0">
                <a:latin typeface="Arial" panose="020B0604020202020204" pitchFamily="34" charset="0"/>
                <a:ea typeface="思源黑体 CN Light" panose="020B0300000000000000" charset="-122"/>
                <a:cs typeface="Arial" panose="020B0604020202020204" pitchFamily="34" charset="0"/>
              </a:rPr>
              <a:t>  </a:t>
            </a:r>
            <a:r>
              <a:rPr sz="1000" dirty="0">
                <a:latin typeface="Arial" panose="020B0604020202020204" pitchFamily="34" charset="0"/>
                <a:ea typeface="思源黑体 CN Light" panose="020B0300000000000000" charset="-122"/>
                <a:cs typeface="Arial" panose="020B0604020202020204" pitchFamily="34" charset="0"/>
              </a:rPr>
              <a:t>Village-level PV power plants should not change the nature of the land at the site, and should be combined with agriculture, forestry, animal husbandry and fishery. </a:t>
            </a:r>
            <a:endParaRPr sz="1000" dirty="0">
              <a:latin typeface="Arial" panose="020B0604020202020204" pitchFamily="34" charset="0"/>
              <a:ea typeface="思源黑体 CN Light" panose="020B0300000000000000" charset="-122"/>
              <a:cs typeface="Arial" panose="020B0604020202020204" pitchFamily="34" charset="0"/>
            </a:endParaRPr>
          </a:p>
          <a:p>
            <a:pPr algn="just">
              <a:lnSpc>
                <a:spcPct val="150000"/>
              </a:lnSpc>
              <a:buClr>
                <a:schemeClr val="tx1">
                  <a:lumMod val="50000"/>
                  <a:lumOff val="50000"/>
                </a:schemeClr>
              </a:buClr>
            </a:pPr>
            <a:r>
              <a:rPr sz="1000" dirty="0">
                <a:latin typeface="Arial" panose="020B0604020202020204" pitchFamily="34" charset="0"/>
                <a:ea typeface="思源黑体 CN Light" panose="020B0300000000000000" charset="-122"/>
                <a:cs typeface="Arial" panose="020B0604020202020204" pitchFamily="34" charset="0"/>
              </a:rPr>
              <a:t> 4.5.3</a:t>
            </a:r>
            <a:r>
              <a:rPr lang="en-US" sz="1000" dirty="0">
                <a:latin typeface="Arial" panose="020B0604020202020204" pitchFamily="34" charset="0"/>
                <a:ea typeface="思源黑体 CN Light" panose="020B0300000000000000" charset="-122"/>
                <a:cs typeface="Arial" panose="020B0604020202020204" pitchFamily="34" charset="0"/>
              </a:rPr>
              <a:t>  </a:t>
            </a:r>
            <a:r>
              <a:rPr sz="1000" dirty="0">
                <a:latin typeface="Arial" panose="020B0604020202020204" pitchFamily="34" charset="0"/>
                <a:ea typeface="思源黑体 CN Light" panose="020B0300000000000000" charset="-122"/>
                <a:cs typeface="Arial" panose="020B0604020202020204" pitchFamily="34" charset="0"/>
              </a:rPr>
              <a:t>The PV power plant combined with agriculture, forestry, animal husbandry and fishery should design the inclination and spacing of the square array reasonably according to the industrial situation.  </a:t>
            </a:r>
            <a:endParaRPr sz="1000" dirty="0">
              <a:latin typeface="Arial" panose="020B0604020202020204" pitchFamily="34" charset="0"/>
              <a:ea typeface="思源黑体 CN Light" panose="020B0300000000000000" charset="-122"/>
              <a:cs typeface="Arial" panose="020B0604020202020204" pitchFamily="34" charset="0"/>
            </a:endParaRPr>
          </a:p>
        </p:txBody>
      </p:sp>
      <p:sp>
        <p:nvSpPr>
          <p:cNvPr id="16" name="Textfeld 2"/>
          <p:cNvSpPr txBox="1"/>
          <p:nvPr>
            <p:custDataLst>
              <p:tags r:id="rId8"/>
            </p:custDataLst>
          </p:nvPr>
        </p:nvSpPr>
        <p:spPr>
          <a:xfrm>
            <a:off x="5975472" y="5078789"/>
            <a:ext cx="5554980" cy="779780"/>
          </a:xfrm>
          <a:prstGeom prst="rect">
            <a:avLst/>
          </a:prstGeom>
          <a:noFill/>
        </p:spPr>
        <p:txBody>
          <a:bodyPr wrap="square" lIns="87914" tIns="43958" rIns="87914" bIns="43958" rtlCol="0">
            <a:spAutoFit/>
          </a:bodyPr>
          <a:lstStyle>
            <a:defPPr>
              <a:defRPr lang="zh-CN"/>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700" algn="l" defTabSz="685165" rtl="0" eaLnBrk="1" latinLnBrk="0" hangingPunct="1">
              <a:defRPr sz="1400" kern="1200">
                <a:solidFill>
                  <a:schemeClr val="tx1"/>
                </a:solidFill>
                <a:latin typeface="+mn-lt"/>
                <a:ea typeface="+mn-ea"/>
                <a:cs typeface="+mn-cs"/>
              </a:defRPr>
            </a:lvl4pPr>
            <a:lvl5pPr marL="1371600" algn="l" defTabSz="685165" rtl="0" eaLnBrk="1" latinLnBrk="0" hangingPunct="1">
              <a:defRPr sz="1400" kern="1200">
                <a:solidFill>
                  <a:schemeClr val="tx1"/>
                </a:solidFill>
                <a:latin typeface="+mn-lt"/>
                <a:ea typeface="+mn-ea"/>
                <a:cs typeface="+mn-cs"/>
              </a:defRPr>
            </a:lvl5pPr>
            <a:lvl6pPr marL="1714500" algn="l" defTabSz="685165" rtl="0" eaLnBrk="1" latinLnBrk="0" hangingPunct="1">
              <a:defRPr sz="1400" kern="1200">
                <a:solidFill>
                  <a:schemeClr val="tx1"/>
                </a:solidFill>
                <a:latin typeface="+mn-lt"/>
                <a:ea typeface="+mn-ea"/>
                <a:cs typeface="+mn-cs"/>
              </a:defRPr>
            </a:lvl6pPr>
            <a:lvl7pPr marL="2057400" algn="l" defTabSz="685165" rtl="0" eaLnBrk="1" latinLnBrk="0" hangingPunct="1">
              <a:defRPr sz="1400" kern="1200">
                <a:solidFill>
                  <a:schemeClr val="tx1"/>
                </a:solidFill>
                <a:latin typeface="+mn-lt"/>
                <a:ea typeface="+mn-ea"/>
                <a:cs typeface="+mn-cs"/>
              </a:defRPr>
            </a:lvl7pPr>
            <a:lvl8pPr marL="2400300" algn="l" defTabSz="685165" rtl="0" eaLnBrk="1" latinLnBrk="0" hangingPunct="1">
              <a:defRPr sz="1400" kern="1200">
                <a:solidFill>
                  <a:schemeClr val="tx1"/>
                </a:solidFill>
                <a:latin typeface="+mn-lt"/>
                <a:ea typeface="+mn-ea"/>
                <a:cs typeface="+mn-cs"/>
              </a:defRPr>
            </a:lvl8pPr>
            <a:lvl9pPr marL="2743200" algn="l" defTabSz="685165" rtl="0" eaLnBrk="1" latinLnBrk="0" hangingPunct="1">
              <a:defRPr sz="1400" kern="1200">
                <a:solidFill>
                  <a:schemeClr val="tx1"/>
                </a:solidFill>
                <a:latin typeface="+mn-lt"/>
                <a:ea typeface="+mn-ea"/>
                <a:cs typeface="+mn-cs"/>
              </a:defRPr>
            </a:lvl9pPr>
          </a:lstStyle>
          <a:p>
            <a:pPr algn="just">
              <a:lnSpc>
                <a:spcPct val="150000"/>
              </a:lnSpc>
              <a:buClr>
                <a:schemeClr val="tx1">
                  <a:lumMod val="50000"/>
                  <a:lumOff val="50000"/>
                </a:schemeClr>
              </a:buClr>
            </a:pPr>
            <a:r>
              <a:rPr sz="1000" dirty="0">
                <a:latin typeface="Arial" panose="020B0604020202020204" pitchFamily="34" charset="0"/>
                <a:ea typeface="思源黑体 CN Medium" panose="020B0600000000000000" charset="-122"/>
                <a:cs typeface="Arial" panose="020B0604020202020204" pitchFamily="34" charset="0"/>
              </a:rPr>
              <a:t>On March 15, 2018, two national standards</a:t>
            </a:r>
            <a:r>
              <a:rPr lang="en-US" sz="1000" dirty="0">
                <a:latin typeface="Arial" panose="020B0604020202020204" pitchFamily="34" charset="0"/>
                <a:ea typeface="思源黑体 CN Medium" panose="020B0600000000000000" charset="-122"/>
                <a:cs typeface="Arial" panose="020B0604020202020204" pitchFamily="34" charset="0"/>
              </a:rPr>
              <a:t>,</a:t>
            </a:r>
            <a:r>
              <a:rPr sz="1000" dirty="0">
                <a:latin typeface="Arial" panose="020B0604020202020204" pitchFamily="34" charset="0"/>
                <a:ea typeface="思源黑体 CN Medium" panose="020B0600000000000000" charset="-122"/>
                <a:cs typeface="Arial" panose="020B0604020202020204" pitchFamily="34" charset="0"/>
              </a:rPr>
              <a:t> "</a:t>
            </a:r>
            <a:r>
              <a:rPr sz="1000" dirty="0">
                <a:solidFill>
                  <a:schemeClr val="accent2"/>
                </a:solidFill>
                <a:latin typeface="Arial" panose="020B0604020202020204" pitchFamily="34" charset="0"/>
                <a:ea typeface="思源黑体 CN Medium" panose="020B0600000000000000" charset="-122"/>
                <a:cs typeface="Arial" panose="020B0604020202020204" pitchFamily="34" charset="0"/>
              </a:rPr>
              <a:t>Technical Guidelines for Village-level PV Power Plants" and "Guidelines for Management and Evaluation of Village-level PV Power Plants</a:t>
            </a:r>
            <a:r>
              <a:rPr sz="1000" dirty="0">
                <a:latin typeface="Arial" panose="020B0604020202020204" pitchFamily="34" charset="0"/>
                <a:ea typeface="思源黑体 CN Medium" panose="020B0600000000000000" charset="-122"/>
                <a:cs typeface="Arial" panose="020B0604020202020204" pitchFamily="34" charset="0"/>
              </a:rPr>
              <a:t>" were officially released.</a:t>
            </a:r>
            <a:endParaRPr sz="1000" dirty="0">
              <a:latin typeface="Arial" panose="020B0604020202020204" pitchFamily="34" charset="0"/>
              <a:ea typeface="思源黑体 CN Medium" panose="020B0600000000000000" charset="-122"/>
              <a:cs typeface="Arial" panose="020B0604020202020204" pitchFamily="34" charset="0"/>
            </a:endParaRPr>
          </a:p>
        </p:txBody>
      </p:sp>
      <p:pic>
        <p:nvPicPr>
          <p:cNvPr id="17" name="图片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52060" y="288837"/>
            <a:ext cx="948228" cy="85432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530345"/>
            <a:ext cx="804211" cy="37130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15" b="1" dirty="0">
                <a:cs typeface="+mn-ea"/>
                <a:sym typeface="+mn-lt"/>
              </a:rPr>
              <a:t> </a:t>
            </a:r>
            <a:endParaRPr lang="zh-CN" altLang="en-US" sz="2115" b="1" dirty="0">
              <a:cs typeface="+mn-ea"/>
              <a:sym typeface="+mn-lt"/>
            </a:endParaRPr>
          </a:p>
        </p:txBody>
      </p:sp>
      <p:cxnSp>
        <p:nvCxnSpPr>
          <p:cNvPr id="8" name="直接连接符 7"/>
          <p:cNvCxnSpPr/>
          <p:nvPr/>
        </p:nvCxnSpPr>
        <p:spPr>
          <a:xfrm flipV="1">
            <a:off x="1005774" y="529925"/>
            <a:ext cx="0" cy="372145"/>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591468" y="1546280"/>
            <a:ext cx="3859078" cy="37104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91468" y="5185224"/>
            <a:ext cx="3859078" cy="7149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23104" y="1699048"/>
            <a:ext cx="3699686" cy="3105145"/>
          </a:xfrm>
          <a:prstGeom prst="rect">
            <a:avLst/>
          </a:prstGeom>
        </p:spPr>
        <p:txBody>
          <a:bodyPr wrap="square">
            <a:spAutoFit/>
          </a:bodyPr>
          <a:lstStyle/>
          <a:p>
            <a:pPr>
              <a:lnSpc>
                <a:spcPct val="150000"/>
              </a:lnSpc>
            </a:pPr>
            <a:r>
              <a:rPr lang="en-US" altLang="zh-CN" sz="1200" dirty="0">
                <a:latin typeface="Arial" panose="020B0604020202020204" pitchFamily="34" charset="0"/>
                <a:cs typeface="Arial" panose="020B0604020202020204" pitchFamily="34" charset="0"/>
              </a:rPr>
              <a:t>As an important part of the PV solar plant, the PV support bracket system carries the main power generation of the power plant. The choice of fixed structure not only directly affects the safety of operation process, the damage rate of components and construction investment, but also can reduce project cost and construction cost, further effectively reducing the later maintenance costs.</a:t>
            </a:r>
            <a:endParaRPr lang="en-US" altLang="zh-CN" sz="1200" dirty="0">
              <a:latin typeface="Arial" panose="020B0604020202020204" pitchFamily="34" charset="0"/>
              <a:cs typeface="Arial" panose="020B0604020202020204" pitchFamily="34" charset="0"/>
            </a:endParaRPr>
          </a:p>
          <a:p>
            <a:pPr>
              <a:lnSpc>
                <a:spcPct val="150000"/>
              </a:lnSpc>
            </a:pPr>
            <a:r>
              <a:rPr lang="en-US" altLang="zh-CN" sz="1200" dirty="0">
                <a:latin typeface="Arial" panose="020B0604020202020204" pitchFamily="34" charset="0"/>
                <a:cs typeface="Arial" panose="020B0604020202020204" pitchFamily="34" charset="0"/>
              </a:rPr>
              <a:t>Talesun can customize each agricultural project to fully meet the specific environment of agricultural PV and other applications.</a:t>
            </a:r>
            <a:endParaRPr lang="zh-CN" altLang="en-US" sz="1200" dirty="0">
              <a:latin typeface="Arial" panose="020B0604020202020204" pitchFamily="34" charset="0"/>
              <a:cs typeface="Arial" panose="020B0604020202020204" pitchFamily="34" charset="0"/>
            </a:endParaRPr>
          </a:p>
        </p:txBody>
      </p:sp>
      <p:sp>
        <p:nvSpPr>
          <p:cNvPr id="12" name="矩形 11"/>
          <p:cNvSpPr/>
          <p:nvPr/>
        </p:nvSpPr>
        <p:spPr>
          <a:xfrm>
            <a:off x="1089687" y="531331"/>
            <a:ext cx="4334841" cy="418576"/>
          </a:xfrm>
          <a:prstGeom prst="rect">
            <a:avLst/>
          </a:prstGeom>
        </p:spPr>
        <p:txBody>
          <a:bodyPr wrap="none">
            <a:spAutoFit/>
          </a:bodyPr>
          <a:lstStyle/>
          <a:p>
            <a:r>
              <a:rPr lang="en-US" altLang="zh-CN" sz="2120" b="1" dirty="0">
                <a:solidFill>
                  <a:schemeClr val="bg1"/>
                </a:solidFill>
                <a:latin typeface="Arial" panose="020B0604020202020204" pitchFamily="34" charset="0"/>
                <a:cs typeface="Arial" panose="020B0604020202020204" pitchFamily="34" charset="0"/>
              </a:rPr>
              <a:t>Agricultural PV Support Bracket</a:t>
            </a:r>
            <a:endParaRPr lang="zh-CN" altLang="en-US" sz="2120" dirty="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194410" y="514734"/>
            <a:ext cx="10134203" cy="461665"/>
          </a:xfrm>
          <a:prstGeom prst="rect">
            <a:avLst/>
          </a:prstGeom>
          <a:noFill/>
        </p:spPr>
        <p:txBody>
          <a:bodyPr wrap="square" rtlCol="0">
            <a:spAutoFit/>
          </a:bodyPr>
          <a:lstStyle/>
          <a:p>
            <a:r>
              <a:rPr lang="en-US" altLang="zh-CN" sz="2400" b="1" dirty="0">
                <a:latin typeface="Arial" panose="020B0604020202020204" pitchFamily="34" charset="0"/>
                <a:cs typeface="Arial" panose="020B0604020202020204" pitchFamily="34" charset="0"/>
              </a:rPr>
              <a:t>Technical Characteristics of Agricultural PV Support Bracket</a:t>
            </a:r>
            <a:endParaRPr lang="zh-CN" altLang="en-US" sz="2400" b="1" dirty="0">
              <a:latin typeface="思源黑体 CN Medium" panose="020B0600000000000000" charset="-122"/>
              <a:ea typeface="思源黑体 CN Medium" panose="020B0600000000000000" charset="-122"/>
              <a:cs typeface="思源黑体 CN Medium" panose="020B0600000000000000" charset="-122"/>
              <a:sym typeface="+mn-ea"/>
            </a:endParaRPr>
          </a:p>
        </p:txBody>
      </p:sp>
      <p:sp>
        <p:nvSpPr>
          <p:cNvPr id="10" name="矩形 9"/>
          <p:cNvSpPr/>
          <p:nvPr/>
        </p:nvSpPr>
        <p:spPr>
          <a:xfrm>
            <a:off x="0" y="530345"/>
            <a:ext cx="804211" cy="37130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15" b="1" dirty="0">
                <a:cs typeface="+mn-ea"/>
                <a:sym typeface="+mn-lt"/>
              </a:rPr>
              <a:t> </a:t>
            </a:r>
            <a:endParaRPr lang="zh-CN" altLang="en-US" sz="2115" b="1" dirty="0">
              <a:cs typeface="+mn-ea"/>
              <a:sym typeface="+mn-lt"/>
            </a:endParaRPr>
          </a:p>
        </p:txBody>
      </p:sp>
      <p:cxnSp>
        <p:nvCxnSpPr>
          <p:cNvPr id="11" name="直接连接符 10"/>
          <p:cNvCxnSpPr/>
          <p:nvPr/>
        </p:nvCxnSpPr>
        <p:spPr>
          <a:xfrm flipV="1">
            <a:off x="1005774" y="529925"/>
            <a:ext cx="0" cy="372145"/>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3" descr="C:\Users\wei\Desktop\1.png"/>
          <p:cNvPicPr>
            <a:picLocks noChangeAspect="1" noChangeArrowheads="1"/>
          </p:cNvPicPr>
          <p:nvPr/>
        </p:nvPicPr>
        <p:blipFill rotWithShape="1">
          <a:blip r:embed="rId2" cstate="print"/>
          <a:srcRect t="15922" r="4760" b="48037"/>
          <a:stretch>
            <a:fillRect/>
          </a:stretch>
        </p:blipFill>
        <p:spPr bwMode="auto">
          <a:xfrm>
            <a:off x="1755182" y="4432514"/>
            <a:ext cx="7982046" cy="2134892"/>
          </a:xfrm>
          <a:prstGeom prst="rect">
            <a:avLst/>
          </a:prstGeom>
          <a:noFill/>
        </p:spPr>
      </p:pic>
      <p:sp>
        <p:nvSpPr>
          <p:cNvPr id="15" name="Textfeld 2"/>
          <p:cNvSpPr txBox="1"/>
          <p:nvPr>
            <p:custDataLst>
              <p:tags r:id="rId3"/>
            </p:custDataLst>
          </p:nvPr>
        </p:nvSpPr>
        <p:spPr>
          <a:xfrm>
            <a:off x="725266" y="1280128"/>
            <a:ext cx="10663518" cy="3319145"/>
          </a:xfrm>
          <a:prstGeom prst="rect">
            <a:avLst/>
          </a:prstGeom>
          <a:noFill/>
        </p:spPr>
        <p:txBody>
          <a:bodyPr wrap="square" lIns="87914" tIns="43958" rIns="87914" bIns="43958" rtlCol="0">
            <a:spAutoFit/>
          </a:bodyPr>
          <a:lstStyle>
            <a:defPPr>
              <a:defRPr lang="zh-CN"/>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700" algn="l" defTabSz="685165" rtl="0" eaLnBrk="1" latinLnBrk="0" hangingPunct="1">
              <a:defRPr sz="1400" kern="1200">
                <a:solidFill>
                  <a:schemeClr val="tx1"/>
                </a:solidFill>
                <a:latin typeface="+mn-lt"/>
                <a:ea typeface="+mn-ea"/>
                <a:cs typeface="+mn-cs"/>
              </a:defRPr>
            </a:lvl4pPr>
            <a:lvl5pPr marL="1371600" algn="l" defTabSz="685165" rtl="0" eaLnBrk="1" latinLnBrk="0" hangingPunct="1">
              <a:defRPr sz="1400" kern="1200">
                <a:solidFill>
                  <a:schemeClr val="tx1"/>
                </a:solidFill>
                <a:latin typeface="+mn-lt"/>
                <a:ea typeface="+mn-ea"/>
                <a:cs typeface="+mn-cs"/>
              </a:defRPr>
            </a:lvl5pPr>
            <a:lvl6pPr marL="1714500" algn="l" defTabSz="685165" rtl="0" eaLnBrk="1" latinLnBrk="0" hangingPunct="1">
              <a:defRPr sz="1400" kern="1200">
                <a:solidFill>
                  <a:schemeClr val="tx1"/>
                </a:solidFill>
                <a:latin typeface="+mn-lt"/>
                <a:ea typeface="+mn-ea"/>
                <a:cs typeface="+mn-cs"/>
              </a:defRPr>
            </a:lvl6pPr>
            <a:lvl7pPr marL="2057400" algn="l" defTabSz="685165" rtl="0" eaLnBrk="1" latinLnBrk="0" hangingPunct="1">
              <a:defRPr sz="1400" kern="1200">
                <a:solidFill>
                  <a:schemeClr val="tx1"/>
                </a:solidFill>
                <a:latin typeface="+mn-lt"/>
                <a:ea typeface="+mn-ea"/>
                <a:cs typeface="+mn-cs"/>
              </a:defRPr>
            </a:lvl7pPr>
            <a:lvl8pPr marL="2400300" algn="l" defTabSz="685165" rtl="0" eaLnBrk="1" latinLnBrk="0" hangingPunct="1">
              <a:defRPr sz="1400" kern="1200">
                <a:solidFill>
                  <a:schemeClr val="tx1"/>
                </a:solidFill>
                <a:latin typeface="+mn-lt"/>
                <a:ea typeface="+mn-ea"/>
                <a:cs typeface="+mn-cs"/>
              </a:defRPr>
            </a:lvl8pPr>
            <a:lvl9pPr marL="2743200" algn="l" defTabSz="685165" rtl="0" eaLnBrk="1" latinLnBrk="0" hangingPunct="1">
              <a:defRPr sz="1400" kern="1200">
                <a:solidFill>
                  <a:schemeClr val="tx1"/>
                </a:solidFill>
                <a:latin typeface="+mn-lt"/>
                <a:ea typeface="+mn-ea"/>
                <a:cs typeface="+mn-cs"/>
              </a:defRPr>
            </a:lvl9pPr>
          </a:lstStyle>
          <a:p>
            <a:pPr algn="just">
              <a:lnSpc>
                <a:spcPct val="150000"/>
              </a:lnSpc>
              <a:buClr>
                <a:schemeClr val="tx1">
                  <a:lumMod val="50000"/>
                  <a:lumOff val="50000"/>
                </a:schemeClr>
              </a:buClr>
            </a:pPr>
            <a:r>
              <a:rPr sz="1000" dirty="0">
                <a:solidFill>
                  <a:srgbClr val="ED7D31"/>
                </a:solidFill>
                <a:latin typeface="Arial" panose="020B0604020202020204" pitchFamily="34" charset="0"/>
                <a:ea typeface="思源黑体 CN Medium" panose="020B0600000000000000" charset="-122"/>
                <a:cs typeface="Arial" panose="020B0604020202020204" pitchFamily="34" charset="0"/>
              </a:rPr>
              <a:t>1. </a:t>
            </a:r>
            <a:r>
              <a:rPr sz="1000" dirty="0">
                <a:solidFill>
                  <a:schemeClr val="accent2"/>
                </a:solidFill>
                <a:latin typeface="Arial" panose="020B0604020202020204" pitchFamily="34" charset="0"/>
                <a:ea typeface="思源黑体 CN Medium" panose="020B0600000000000000" charset="-122"/>
                <a:cs typeface="Arial" panose="020B0604020202020204" pitchFamily="34" charset="0"/>
              </a:rPr>
              <a:t>Widen the spacing and raise the brackets so as not to compete with agriculture for space</a:t>
            </a:r>
            <a:r>
              <a:rPr sz="1000" dirty="0">
                <a:solidFill>
                  <a:srgbClr val="ED7D31"/>
                </a:solidFill>
                <a:latin typeface="Arial" panose="020B0604020202020204" pitchFamily="34" charset="0"/>
                <a:ea typeface="思源黑体 CN Medium" panose="020B0600000000000000" charset="-122"/>
                <a:cs typeface="Arial" panose="020B0604020202020204" pitchFamily="34" charset="0"/>
              </a:rPr>
              <a:t>.</a:t>
            </a:r>
            <a:r>
              <a:rPr sz="1000" dirty="0">
                <a:latin typeface="Arial" panose="020B0604020202020204" pitchFamily="34" charset="0"/>
                <a:ea typeface="思源黑体 CN Medium" panose="020B0600000000000000" charset="-122"/>
                <a:cs typeface="Arial" panose="020B0604020202020204" pitchFamily="34" charset="0"/>
              </a:rPr>
              <a:t> The east and west piles are 10 meters apart. The north and south piles are 5 meters apart.</a:t>
            </a:r>
            <a:r>
              <a:rPr sz="1000" dirty="0">
                <a:solidFill>
                  <a:schemeClr val="bg1"/>
                </a:solidFill>
                <a:latin typeface="Arial" panose="020B0604020202020204" pitchFamily="34" charset="0"/>
                <a:ea typeface="思源黑体 CN Medium" panose="020B0600000000000000" charset="-122"/>
                <a:cs typeface="Arial" panose="020B0604020202020204" pitchFamily="34" charset="0"/>
              </a:rPr>
              <a:t> </a:t>
            </a:r>
            <a:r>
              <a:rPr sz="1000" dirty="0">
                <a:solidFill>
                  <a:schemeClr val="accent2"/>
                </a:solidFill>
                <a:latin typeface="Arial" panose="020B0604020202020204" pitchFamily="34" charset="0"/>
                <a:ea typeface="思源黑体 CN Medium" panose="020B0600000000000000" charset="-122"/>
                <a:cs typeface="Arial" panose="020B0604020202020204" pitchFamily="34" charset="0"/>
              </a:rPr>
              <a:t>The components are 4 meters from the ground. It fully meets the mechanized operation. </a:t>
            </a:r>
            <a:r>
              <a:rPr sz="1000" dirty="0">
                <a:latin typeface="Arial" panose="020B0604020202020204" pitchFamily="34" charset="0"/>
                <a:ea typeface="思源黑体 CN Medium" panose="020B0600000000000000" charset="-122"/>
                <a:cs typeface="Arial" panose="020B0604020202020204" pitchFamily="34" charset="0"/>
              </a:rPr>
              <a:t>The road and equipment can all be arranged under the power plant components, so the occupied ground area is greatly reduced. </a:t>
            </a:r>
            <a:endParaRPr sz="1000" dirty="0">
              <a:latin typeface="Arial" panose="020B0604020202020204" pitchFamily="34" charset="0"/>
              <a:ea typeface="思源黑体 CN Medium" panose="020B0600000000000000" charset="-122"/>
              <a:cs typeface="Arial" panose="020B0604020202020204" pitchFamily="34" charset="0"/>
            </a:endParaRPr>
          </a:p>
          <a:p>
            <a:pPr algn="just">
              <a:lnSpc>
                <a:spcPct val="150000"/>
              </a:lnSpc>
              <a:buClr>
                <a:schemeClr val="tx1">
                  <a:lumMod val="50000"/>
                  <a:lumOff val="50000"/>
                </a:schemeClr>
              </a:buClr>
            </a:pPr>
            <a:r>
              <a:rPr sz="1000" dirty="0">
                <a:solidFill>
                  <a:srgbClr val="ED7D31"/>
                </a:solidFill>
                <a:latin typeface="Arial" panose="020B0604020202020204" pitchFamily="34" charset="0"/>
                <a:ea typeface="思源黑体 CN Medium" panose="020B0600000000000000" charset="-122"/>
                <a:cs typeface="Arial" panose="020B0604020202020204" pitchFamily="34" charset="0"/>
              </a:rPr>
              <a:t>2. </a:t>
            </a:r>
            <a:r>
              <a:rPr sz="1000" dirty="0">
                <a:solidFill>
                  <a:schemeClr val="accent2"/>
                </a:solidFill>
                <a:latin typeface="Arial" panose="020B0604020202020204" pitchFamily="34" charset="0"/>
                <a:ea typeface="思源黑体 CN Medium" panose="020B0600000000000000" charset="-122"/>
                <a:cs typeface="Arial" panose="020B0604020202020204" pitchFamily="34" charset="0"/>
              </a:rPr>
              <a:t>Use the trusses skillfully to ensure the load-carrying capability, and make them solid, beautiful and practical.</a:t>
            </a:r>
            <a:r>
              <a:rPr sz="1000" dirty="0">
                <a:solidFill>
                  <a:schemeClr val="bg1"/>
                </a:solidFill>
                <a:latin typeface="Arial" panose="020B0604020202020204" pitchFamily="34" charset="0"/>
                <a:ea typeface="思源黑体 CN Medium" panose="020B0600000000000000" charset="-122"/>
                <a:cs typeface="Arial" panose="020B0604020202020204" pitchFamily="34" charset="0"/>
              </a:rPr>
              <a:t> </a:t>
            </a:r>
            <a:r>
              <a:rPr sz="1000" dirty="0">
                <a:latin typeface="Arial" panose="020B0604020202020204" pitchFamily="34" charset="0"/>
                <a:ea typeface="思源黑体 CN Medium" panose="020B0600000000000000" charset="-122"/>
                <a:cs typeface="Arial" panose="020B0604020202020204" pitchFamily="34" charset="0"/>
              </a:rPr>
              <a:t>The 50cm high trusses are cleverly applied to connect the entire structure and meet the span demand of the whole power plant. </a:t>
            </a:r>
            <a:endParaRPr sz="1000" dirty="0">
              <a:latin typeface="Arial" panose="020B0604020202020204" pitchFamily="34" charset="0"/>
              <a:ea typeface="思源黑体 CN Medium" panose="020B0600000000000000" charset="-122"/>
              <a:cs typeface="Arial" panose="020B0604020202020204" pitchFamily="34" charset="0"/>
            </a:endParaRPr>
          </a:p>
          <a:p>
            <a:pPr algn="just">
              <a:lnSpc>
                <a:spcPct val="150000"/>
              </a:lnSpc>
              <a:buClr>
                <a:schemeClr val="tx1">
                  <a:lumMod val="50000"/>
                  <a:lumOff val="50000"/>
                </a:schemeClr>
              </a:buClr>
            </a:pPr>
            <a:r>
              <a:rPr sz="1000" dirty="0">
                <a:solidFill>
                  <a:srgbClr val="ED7D31"/>
                </a:solidFill>
                <a:latin typeface="Arial" panose="020B0604020202020204" pitchFamily="34" charset="0"/>
                <a:ea typeface="思源黑体 CN Medium" panose="020B0600000000000000" charset="-122"/>
                <a:cs typeface="Arial" panose="020B0604020202020204" pitchFamily="34" charset="0"/>
              </a:rPr>
              <a:t>3. </a:t>
            </a:r>
            <a:r>
              <a:rPr sz="1000" dirty="0">
                <a:solidFill>
                  <a:schemeClr val="accent2"/>
                </a:solidFill>
                <a:latin typeface="Arial" panose="020B0604020202020204" pitchFamily="34" charset="0"/>
                <a:ea typeface="思源黑体 CN Medium" panose="020B0600000000000000" charset="-122"/>
                <a:cs typeface="Arial" panose="020B0604020202020204" pitchFamily="34" charset="0"/>
              </a:rPr>
              <a:t>With freely adjusted handy sliders, the facility installation is convenient</a:t>
            </a:r>
            <a:r>
              <a:rPr sz="1000" dirty="0">
                <a:solidFill>
                  <a:srgbClr val="ED7D31"/>
                </a:solidFill>
                <a:latin typeface="Arial" panose="020B0604020202020204" pitchFamily="34" charset="0"/>
                <a:ea typeface="思源黑体 CN Medium" panose="020B0600000000000000" charset="-122"/>
                <a:cs typeface="Arial" panose="020B0604020202020204" pitchFamily="34" charset="0"/>
              </a:rPr>
              <a:t>.</a:t>
            </a:r>
            <a:r>
              <a:rPr sz="1000" dirty="0">
                <a:latin typeface="Arial" panose="020B0604020202020204" pitchFamily="34" charset="0"/>
                <a:ea typeface="思源黑体 CN Medium" panose="020B0600000000000000" charset="-122"/>
                <a:cs typeface="Arial" panose="020B0604020202020204" pitchFamily="34" charset="0"/>
              </a:rPr>
              <a:t> The component brackets and trusses are connected with the sliders, enabling automatic adjustment of the array spacing of the components according to the latitude and light transmittance requirements. The light transmission is designed to reach more than 70%, to fully meet the lighting needs of crops. </a:t>
            </a:r>
            <a:endParaRPr sz="1000" dirty="0">
              <a:latin typeface="Arial" panose="020B0604020202020204" pitchFamily="34" charset="0"/>
              <a:ea typeface="思源黑体 CN Medium" panose="020B0600000000000000" charset="-122"/>
              <a:cs typeface="Arial" panose="020B0604020202020204" pitchFamily="34" charset="0"/>
            </a:endParaRPr>
          </a:p>
          <a:p>
            <a:pPr algn="just">
              <a:lnSpc>
                <a:spcPct val="150000"/>
              </a:lnSpc>
              <a:buClr>
                <a:schemeClr val="tx1">
                  <a:lumMod val="50000"/>
                  <a:lumOff val="50000"/>
                </a:schemeClr>
              </a:buClr>
            </a:pPr>
            <a:r>
              <a:rPr sz="1000" dirty="0">
                <a:solidFill>
                  <a:srgbClr val="ED7D31"/>
                </a:solidFill>
                <a:latin typeface="Arial" panose="020B0604020202020204" pitchFamily="34" charset="0"/>
                <a:ea typeface="思源黑体 CN Medium" panose="020B0600000000000000" charset="-122"/>
                <a:cs typeface="Arial" panose="020B0604020202020204" pitchFamily="34" charset="0"/>
              </a:rPr>
              <a:t>4. </a:t>
            </a:r>
            <a:r>
              <a:rPr sz="1000" dirty="0">
                <a:solidFill>
                  <a:schemeClr val="accent2"/>
                </a:solidFill>
                <a:latin typeface="Arial" panose="020B0604020202020204" pitchFamily="34" charset="0"/>
                <a:ea typeface="思源黑体 CN Medium" panose="020B0600000000000000" charset="-122"/>
                <a:cs typeface="Arial" panose="020B0604020202020204" pitchFamily="34" charset="0"/>
              </a:rPr>
              <a:t>Steel and aluminum are combined to make the facilities light at the top and heavy at the bottom, which is economical, environment-friendly and easy to recycle</a:t>
            </a:r>
            <a:r>
              <a:rPr sz="1000" dirty="0">
                <a:solidFill>
                  <a:srgbClr val="ED7D31"/>
                </a:solidFill>
                <a:latin typeface="Arial" panose="020B0604020202020204" pitchFamily="34" charset="0"/>
                <a:ea typeface="思源黑体 CN Medium" panose="020B0600000000000000" charset="-122"/>
                <a:cs typeface="Arial" panose="020B0604020202020204" pitchFamily="34" charset="0"/>
              </a:rPr>
              <a:t>.</a:t>
            </a:r>
            <a:r>
              <a:rPr sz="1000" dirty="0">
                <a:latin typeface="Arial" panose="020B0604020202020204" pitchFamily="34" charset="0"/>
                <a:ea typeface="思源黑体 CN Medium" panose="020B0600000000000000" charset="-122"/>
                <a:cs typeface="Arial" panose="020B0604020202020204" pitchFamily="34" charset="0"/>
              </a:rPr>
              <a:t> The trusses and lower parts are of steel structure, and those above the trusses are made of aluminum alloy. The lower steel structure carries most of the weight. The brackets above the trusses are made of aluminum alloy, with small density and light weight. They are corrosion-resistant, beautiful and environment-friendly, and have a high recycling value 25 years later. The large-scale use of aluminum alloy brackets is a major feature of our company. </a:t>
            </a:r>
            <a:endParaRPr sz="1000" dirty="0">
              <a:latin typeface="Arial" panose="020B0604020202020204" pitchFamily="34" charset="0"/>
              <a:ea typeface="思源黑体 CN Medium" panose="020B0600000000000000" charset="-122"/>
              <a:cs typeface="Arial" panose="020B0604020202020204" pitchFamily="34" charset="0"/>
            </a:endParaRPr>
          </a:p>
          <a:p>
            <a:pPr algn="just">
              <a:lnSpc>
                <a:spcPct val="150000"/>
              </a:lnSpc>
              <a:buClr>
                <a:schemeClr val="tx1">
                  <a:lumMod val="50000"/>
                  <a:lumOff val="50000"/>
                </a:schemeClr>
              </a:buClr>
            </a:pPr>
            <a:r>
              <a:rPr sz="1000" dirty="0">
                <a:solidFill>
                  <a:srgbClr val="ED7D31"/>
                </a:solidFill>
                <a:latin typeface="Arial" panose="020B0604020202020204" pitchFamily="34" charset="0"/>
                <a:ea typeface="思源黑体 CN Medium" panose="020B0600000000000000" charset="-122"/>
                <a:cs typeface="Arial" panose="020B0604020202020204" pitchFamily="34" charset="0"/>
              </a:rPr>
              <a:t>5. </a:t>
            </a:r>
            <a:r>
              <a:rPr sz="1000" dirty="0">
                <a:latin typeface="Arial" panose="020B0604020202020204" pitchFamily="34" charset="0"/>
                <a:ea typeface="思源黑体 CN Medium" panose="020B0600000000000000" charset="-122"/>
                <a:cs typeface="Arial" panose="020B0604020202020204" pitchFamily="34" charset="0"/>
              </a:rPr>
              <a:t>In addition to the transformation of the body, we have also upgraded the brain of the power plant, equipped it with an intelligent monitoring system, which can monitor the PV power generation and agricultural planting and breeding environment data in real time. </a:t>
            </a:r>
            <a:endParaRPr sz="1000" dirty="0">
              <a:latin typeface="Arial" panose="020B0604020202020204" pitchFamily="34" charset="0"/>
              <a:ea typeface="思源黑体 CN Medium" panose="020B0600000000000000" charset="-122"/>
              <a:cs typeface="Arial" panose="020B0604020202020204" pitchFamily="34" charset="0"/>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60" y="288837"/>
            <a:ext cx="948228" cy="85432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0" y="530345"/>
            <a:ext cx="804211" cy="37130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15" b="1" dirty="0">
                <a:cs typeface="+mn-ea"/>
                <a:sym typeface="+mn-lt"/>
              </a:rPr>
              <a:t> </a:t>
            </a:r>
            <a:endParaRPr lang="zh-CN" altLang="en-US" sz="2115" b="1" dirty="0">
              <a:cs typeface="+mn-ea"/>
              <a:sym typeface="+mn-lt"/>
            </a:endParaRPr>
          </a:p>
        </p:txBody>
      </p:sp>
      <p:cxnSp>
        <p:nvCxnSpPr>
          <p:cNvPr id="21" name="直接连接符 20"/>
          <p:cNvCxnSpPr/>
          <p:nvPr/>
        </p:nvCxnSpPr>
        <p:spPr>
          <a:xfrm flipV="1">
            <a:off x="1005774" y="529925"/>
            <a:ext cx="0" cy="372145"/>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3006522" y="2026675"/>
            <a:ext cx="801907" cy="72008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 name="矩形 32"/>
          <p:cNvSpPr/>
          <p:nvPr/>
        </p:nvSpPr>
        <p:spPr>
          <a:xfrm>
            <a:off x="4086642" y="2026675"/>
            <a:ext cx="4704068" cy="7200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 name="TextBox 3"/>
          <p:cNvSpPr txBox="1"/>
          <p:nvPr/>
        </p:nvSpPr>
        <p:spPr>
          <a:xfrm>
            <a:off x="3126885" y="2141074"/>
            <a:ext cx="527709" cy="461665"/>
          </a:xfrm>
          <a:prstGeom prst="rect">
            <a:avLst/>
          </a:prstGeom>
          <a:noFill/>
        </p:spPr>
        <p:txBody>
          <a:bodyPr wrap="none" rtlCol="0">
            <a:spAutoFit/>
          </a:bodyPr>
          <a:lstStyle/>
          <a:p>
            <a:r>
              <a:rPr lang="en-US" altLang="zh-CN" sz="2400" dirty="0">
                <a:solidFill>
                  <a:schemeClr val="bg1"/>
                </a:solidFill>
                <a:cs typeface="+mn-ea"/>
                <a:sym typeface="+mn-lt"/>
              </a:rPr>
              <a:t>01</a:t>
            </a:r>
            <a:endParaRPr lang="zh-CN" altLang="en-US" sz="2400" dirty="0">
              <a:solidFill>
                <a:schemeClr val="bg1"/>
              </a:solidFill>
              <a:cs typeface="+mn-ea"/>
              <a:sym typeface="+mn-lt"/>
            </a:endParaRPr>
          </a:p>
        </p:txBody>
      </p:sp>
      <p:sp>
        <p:nvSpPr>
          <p:cNvPr id="35" name="TextBox 4"/>
          <p:cNvSpPr txBox="1"/>
          <p:nvPr/>
        </p:nvSpPr>
        <p:spPr>
          <a:xfrm>
            <a:off x="4230658" y="2186660"/>
            <a:ext cx="3192349" cy="400110"/>
          </a:xfrm>
          <a:prstGeom prst="rect">
            <a:avLst/>
          </a:prstGeom>
          <a:noFill/>
        </p:spPr>
        <p:txBody>
          <a:bodyPr wrap="none" rtlCol="0">
            <a:spAutoFit/>
          </a:bodyPr>
          <a:lstStyle/>
          <a:p>
            <a:r>
              <a:rPr lang="en-US" altLang="zh-CN" sz="2000" dirty="0" err="1">
                <a:latin typeface="Arial" panose="020B0604020202020204" pitchFamily="34" charset="0"/>
                <a:cs typeface="Arial" panose="020B0604020202020204" pitchFamily="34" charset="0"/>
              </a:rPr>
              <a:t>Talesun</a:t>
            </a:r>
            <a:r>
              <a:rPr lang="en-US" altLang="zh-CN" sz="2000" dirty="0">
                <a:latin typeface="Arial" panose="020B0604020202020204" pitchFamily="34" charset="0"/>
                <a:cs typeface="Arial" panose="020B0604020202020204" pitchFamily="34" charset="0"/>
              </a:rPr>
              <a:t> - Company Profile</a:t>
            </a:r>
            <a:endParaRPr lang="en-US" altLang="zh-CN" sz="2000" dirty="0">
              <a:latin typeface="Arial" panose="020B0604020202020204" pitchFamily="34" charset="0"/>
              <a:cs typeface="Arial" panose="020B0604020202020204" pitchFamily="34" charset="0"/>
            </a:endParaRPr>
          </a:p>
        </p:txBody>
      </p:sp>
      <p:sp>
        <p:nvSpPr>
          <p:cNvPr id="36" name="矩形 35"/>
          <p:cNvSpPr/>
          <p:nvPr/>
        </p:nvSpPr>
        <p:spPr>
          <a:xfrm>
            <a:off x="3006522" y="3085420"/>
            <a:ext cx="801907" cy="72008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矩形 36"/>
          <p:cNvSpPr/>
          <p:nvPr/>
        </p:nvSpPr>
        <p:spPr>
          <a:xfrm>
            <a:off x="4086642" y="3085420"/>
            <a:ext cx="4704068" cy="7200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TextBox 21"/>
          <p:cNvSpPr txBox="1"/>
          <p:nvPr/>
        </p:nvSpPr>
        <p:spPr>
          <a:xfrm>
            <a:off x="3150538" y="3200028"/>
            <a:ext cx="527709" cy="461665"/>
          </a:xfrm>
          <a:prstGeom prst="rect">
            <a:avLst/>
          </a:prstGeom>
          <a:noFill/>
        </p:spPr>
        <p:txBody>
          <a:bodyPr wrap="none" rtlCol="0">
            <a:spAutoFit/>
          </a:bodyPr>
          <a:lstStyle/>
          <a:p>
            <a:r>
              <a:rPr lang="en-US" altLang="zh-CN" sz="2400" dirty="0">
                <a:solidFill>
                  <a:schemeClr val="bg1"/>
                </a:solidFill>
                <a:cs typeface="+mn-ea"/>
                <a:sym typeface="+mn-lt"/>
              </a:rPr>
              <a:t>02</a:t>
            </a:r>
            <a:endParaRPr lang="zh-CN" altLang="en-US" sz="2400" dirty="0">
              <a:solidFill>
                <a:schemeClr val="bg1"/>
              </a:solidFill>
              <a:cs typeface="+mn-ea"/>
              <a:sym typeface="+mn-lt"/>
            </a:endParaRPr>
          </a:p>
        </p:txBody>
      </p:sp>
      <p:sp>
        <p:nvSpPr>
          <p:cNvPr id="39" name="TextBox 22"/>
          <p:cNvSpPr txBox="1"/>
          <p:nvPr/>
        </p:nvSpPr>
        <p:spPr>
          <a:xfrm>
            <a:off x="4230658" y="3245405"/>
            <a:ext cx="4472058" cy="400110"/>
          </a:xfrm>
          <a:prstGeom prst="rect">
            <a:avLst/>
          </a:prstGeom>
          <a:noFill/>
        </p:spPr>
        <p:txBody>
          <a:bodyPr wrap="none" rtlCol="0">
            <a:spAutoFit/>
          </a:bodyPr>
          <a:lstStyle/>
          <a:p>
            <a:r>
              <a:rPr lang="en-US" altLang="zh-CN" sz="2000" dirty="0" err="1">
                <a:latin typeface="Arial" panose="020B0604020202020204" pitchFamily="34" charset="0"/>
                <a:cs typeface="Arial" panose="020B0604020202020204" pitchFamily="34" charset="0"/>
              </a:rPr>
              <a:t>Talesun</a:t>
            </a:r>
            <a:r>
              <a:rPr lang="en-US" altLang="zh-CN" sz="2000" dirty="0">
                <a:latin typeface="Arial" panose="020B0604020202020204" pitchFamily="34" charset="0"/>
                <a:cs typeface="Arial" panose="020B0604020202020204" pitchFamily="34" charset="0"/>
              </a:rPr>
              <a:t> - </a:t>
            </a:r>
            <a:r>
              <a:rPr lang="en-US" altLang="zh-CN" sz="2000" dirty="0">
                <a:cs typeface="+mn-ea"/>
              </a:rPr>
              <a:t>Introduction to Agricultural PV</a:t>
            </a:r>
            <a:endParaRPr lang="en-US" altLang="zh-CN" sz="2000" dirty="0">
              <a:cs typeface="+mn-ea"/>
            </a:endParaRPr>
          </a:p>
        </p:txBody>
      </p:sp>
      <p:sp>
        <p:nvSpPr>
          <p:cNvPr id="40" name="矩形 39"/>
          <p:cNvSpPr/>
          <p:nvPr/>
        </p:nvSpPr>
        <p:spPr>
          <a:xfrm>
            <a:off x="3006522" y="4248679"/>
            <a:ext cx="801907" cy="72008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矩形 40"/>
          <p:cNvSpPr/>
          <p:nvPr/>
        </p:nvSpPr>
        <p:spPr>
          <a:xfrm>
            <a:off x="4086642" y="4248679"/>
            <a:ext cx="4704068" cy="72008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 name="TextBox 23"/>
          <p:cNvSpPr txBox="1"/>
          <p:nvPr/>
        </p:nvSpPr>
        <p:spPr>
          <a:xfrm>
            <a:off x="3150538" y="4363078"/>
            <a:ext cx="527709" cy="461665"/>
          </a:xfrm>
          <a:prstGeom prst="rect">
            <a:avLst/>
          </a:prstGeom>
          <a:noFill/>
        </p:spPr>
        <p:txBody>
          <a:bodyPr wrap="none" rtlCol="0">
            <a:spAutoFit/>
          </a:bodyPr>
          <a:lstStyle/>
          <a:p>
            <a:r>
              <a:rPr lang="en-US" altLang="zh-CN" sz="2400" dirty="0">
                <a:solidFill>
                  <a:schemeClr val="bg1"/>
                </a:solidFill>
                <a:cs typeface="+mn-ea"/>
                <a:sym typeface="+mn-lt"/>
              </a:rPr>
              <a:t>03</a:t>
            </a:r>
            <a:endParaRPr lang="zh-CN" altLang="en-US" sz="2400" dirty="0">
              <a:solidFill>
                <a:schemeClr val="bg1"/>
              </a:solidFill>
              <a:cs typeface="+mn-ea"/>
              <a:sym typeface="+mn-lt"/>
            </a:endParaRPr>
          </a:p>
        </p:txBody>
      </p:sp>
      <p:sp>
        <p:nvSpPr>
          <p:cNvPr id="43" name="TextBox 26"/>
          <p:cNvSpPr txBox="1"/>
          <p:nvPr/>
        </p:nvSpPr>
        <p:spPr>
          <a:xfrm>
            <a:off x="4230370" y="4408805"/>
            <a:ext cx="4232275" cy="398780"/>
          </a:xfrm>
          <a:prstGeom prst="rect">
            <a:avLst/>
          </a:prstGeom>
          <a:noFill/>
        </p:spPr>
        <p:txBody>
          <a:bodyPr wrap="square" rtlCol="0">
            <a:spAutoFit/>
          </a:bodyPr>
          <a:lstStyle/>
          <a:p>
            <a:r>
              <a:rPr lang="en-US" altLang="zh-CN" sz="2000" b="1" dirty="0">
                <a:solidFill>
                  <a:schemeClr val="bg1"/>
                </a:solidFill>
                <a:latin typeface="Arial" panose="020B0604020202020204" pitchFamily="34" charset="0"/>
                <a:cs typeface="Arial" panose="020B0604020202020204" pitchFamily="34" charset="0"/>
              </a:rPr>
              <a:t>Talesun</a:t>
            </a:r>
            <a:r>
              <a:rPr lang="en-US" altLang="zh-CN" sz="2000" b="1" dirty="0">
                <a:solidFill>
                  <a:schemeClr val="bg1"/>
                </a:solidFill>
                <a:cs typeface="+mn-ea"/>
              </a:rPr>
              <a:t> </a:t>
            </a:r>
            <a:r>
              <a:rPr lang="en-US" altLang="zh-CN" sz="2000" b="1" dirty="0">
                <a:solidFill>
                  <a:schemeClr val="bg1"/>
                </a:solidFill>
                <a:latin typeface="Arial" panose="020B0604020202020204" pitchFamily="34" charset="0"/>
                <a:cs typeface="Arial" panose="020B0604020202020204" pitchFamily="34" charset="0"/>
              </a:rPr>
              <a:t>-</a:t>
            </a:r>
            <a:r>
              <a:rPr lang="en-US" altLang="zh-CN" sz="2000" dirty="0">
                <a:latin typeface="Arial" panose="020B0604020202020204" pitchFamily="34" charset="0"/>
                <a:cs typeface="Arial" panose="020B0604020202020204" pitchFamily="34" charset="0"/>
              </a:rPr>
              <a:t> </a:t>
            </a:r>
            <a:r>
              <a:rPr lang="en-US" altLang="zh-CN" sz="2000" dirty="0">
                <a:solidFill>
                  <a:schemeClr val="bg1"/>
                </a:solidFill>
                <a:cs typeface="+mn-ea"/>
                <a:sym typeface="+mn-ea"/>
              </a:rPr>
              <a:t>Agrivoltaics Projects</a:t>
            </a:r>
            <a:endParaRPr lang="en-US" altLang="zh-CN" sz="2000" b="1" dirty="0">
              <a:solidFill>
                <a:schemeClr val="bg1"/>
              </a:solidFill>
              <a:cs typeface="+mn-ea"/>
              <a:sym typeface="+mn-ea"/>
            </a:endParaRPr>
          </a:p>
        </p:txBody>
      </p:sp>
      <p:sp>
        <p:nvSpPr>
          <p:cNvPr id="17" name="TextBox 24"/>
          <p:cNvSpPr txBox="1"/>
          <p:nvPr/>
        </p:nvSpPr>
        <p:spPr>
          <a:xfrm>
            <a:off x="1105470" y="508248"/>
            <a:ext cx="1361270" cy="418576"/>
          </a:xfrm>
          <a:prstGeom prst="rect">
            <a:avLst/>
          </a:prstGeom>
          <a:noFill/>
        </p:spPr>
        <p:txBody>
          <a:bodyPr wrap="none" rtlCol="0">
            <a:spAutoFit/>
          </a:bodyPr>
          <a:lstStyle/>
          <a:p>
            <a:r>
              <a:rPr lang="en-US" altLang="zh-CN" sz="2120" b="1" dirty="0">
                <a:latin typeface="Arial" panose="020B0604020202020204" pitchFamily="34" charset="0"/>
                <a:cs typeface="Arial" panose="020B0604020202020204" pitchFamily="34" charset="0"/>
                <a:sym typeface="+mn-lt"/>
              </a:rPr>
              <a:t>Contents</a:t>
            </a:r>
            <a:endParaRPr lang="zh-CN" altLang="en-US" sz="2120" b="1" dirty="0">
              <a:latin typeface="Arial" panose="020B0604020202020204" pitchFamily="34" charset="0"/>
              <a:cs typeface="Arial" panose="020B0604020202020204" pitchFamily="34" charset="0"/>
              <a:sym typeface="+mn-lt"/>
            </a:endParaRPr>
          </a:p>
        </p:txBody>
      </p:sp>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852060" y="288837"/>
            <a:ext cx="948228" cy="85432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3"/>
          <p:cNvSpPr/>
          <p:nvPr/>
        </p:nvSpPr>
        <p:spPr>
          <a:xfrm>
            <a:off x="6096000" y="2772736"/>
            <a:ext cx="6096001" cy="111827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solidFill>
                <a:prstClr val="white"/>
              </a:solidFill>
              <a:cs typeface="+mn-ea"/>
              <a:sym typeface="+mn-lt"/>
            </a:endParaRPr>
          </a:p>
        </p:txBody>
      </p:sp>
      <p:sp>
        <p:nvSpPr>
          <p:cNvPr id="5" name="矩形 4"/>
          <p:cNvSpPr/>
          <p:nvPr/>
        </p:nvSpPr>
        <p:spPr>
          <a:xfrm>
            <a:off x="5867416" y="2772736"/>
            <a:ext cx="152389" cy="1118273"/>
          </a:xfrm>
          <a:prstGeom prst="rect">
            <a:avLst/>
          </a:prstGeom>
          <a:solidFill>
            <a:srgbClr val="376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solidFill>
                <a:prstClr val="white"/>
              </a:solidFill>
              <a:cs typeface="+mn-ea"/>
              <a:sym typeface="+mn-lt"/>
            </a:endParaRPr>
          </a:p>
        </p:txBody>
      </p:sp>
      <p:sp>
        <p:nvSpPr>
          <p:cNvPr id="8" name="矩形 7"/>
          <p:cNvSpPr/>
          <p:nvPr/>
        </p:nvSpPr>
        <p:spPr>
          <a:xfrm>
            <a:off x="6388386" y="2897403"/>
            <a:ext cx="2964145" cy="430887"/>
          </a:xfrm>
          <a:prstGeom prst="rect">
            <a:avLst/>
          </a:prstGeom>
        </p:spPr>
        <p:txBody>
          <a:bodyPr wrap="none">
            <a:spAutoFit/>
          </a:bodyPr>
          <a:lstStyle/>
          <a:p>
            <a:r>
              <a:rPr lang="en-US" altLang="zh-CN" sz="2200" b="1" dirty="0">
                <a:solidFill>
                  <a:schemeClr val="bg1"/>
                </a:solidFill>
                <a:latin typeface="Arial Black" panose="020B0A04020102020204" pitchFamily="34" charset="0"/>
                <a:cs typeface="Arial" panose="020B0604020202020204" pitchFamily="34" charset="0"/>
              </a:rPr>
              <a:t>Talesun</a:t>
            </a:r>
            <a:r>
              <a:rPr lang="en-US" altLang="zh-CN" sz="2200" b="1" dirty="0">
                <a:solidFill>
                  <a:schemeClr val="bg1"/>
                </a:solidFill>
                <a:latin typeface="Arial Black" panose="020B0A04020102020204" pitchFamily="34" charset="0"/>
                <a:cs typeface="+mn-ea"/>
              </a:rPr>
              <a:t> </a:t>
            </a:r>
            <a:r>
              <a:rPr lang="en-US" altLang="zh-CN" sz="2200" b="1" dirty="0">
                <a:solidFill>
                  <a:schemeClr val="bg1"/>
                </a:solidFill>
                <a:latin typeface="Arial Black" panose="020B0A04020102020204" pitchFamily="34" charset="0"/>
                <a:cs typeface="Arial" panose="020B0604020202020204" pitchFamily="34" charset="0"/>
              </a:rPr>
              <a:t>-</a:t>
            </a:r>
            <a:r>
              <a:rPr lang="en-US" altLang="zh-CN" sz="2200" dirty="0">
                <a:latin typeface="Arial Black" panose="020B0A04020102020204" pitchFamily="34" charset="0"/>
                <a:cs typeface="Arial" panose="020B0604020202020204" pitchFamily="34" charset="0"/>
              </a:rPr>
              <a:t> </a:t>
            </a:r>
            <a:r>
              <a:rPr lang="en-US" altLang="zh-CN" sz="2200" b="1" dirty="0">
                <a:solidFill>
                  <a:schemeClr val="bg1"/>
                </a:solidFill>
                <a:latin typeface="Arial Black" panose="020B0A04020102020204" pitchFamily="34" charset="0"/>
                <a:cs typeface="+mn-ea"/>
              </a:rPr>
              <a:t>Projects</a:t>
            </a:r>
            <a:endParaRPr lang="en-US" altLang="zh-CN" sz="2200" b="1" dirty="0">
              <a:solidFill>
                <a:schemeClr val="bg1"/>
              </a:solidFill>
              <a:latin typeface="Arial Black" panose="020B0A04020102020204" pitchFamily="34" charset="0"/>
              <a:cs typeface="+mn-ea"/>
            </a:endParaRPr>
          </a:p>
        </p:txBody>
      </p:sp>
      <p:sp>
        <p:nvSpPr>
          <p:cNvPr id="9" name="矩形 8"/>
          <p:cNvSpPr/>
          <p:nvPr/>
        </p:nvSpPr>
        <p:spPr>
          <a:xfrm>
            <a:off x="6388386" y="3358121"/>
            <a:ext cx="2433680" cy="430887"/>
          </a:xfrm>
          <a:prstGeom prst="rect">
            <a:avLst/>
          </a:prstGeom>
        </p:spPr>
        <p:txBody>
          <a:bodyPr wrap="none">
            <a:spAutoFit/>
          </a:bodyPr>
          <a:lstStyle/>
          <a:p>
            <a:r>
              <a:rPr lang="en-US" altLang="zh-CN" sz="2200" b="1" dirty="0">
                <a:solidFill>
                  <a:schemeClr val="bg1"/>
                </a:solidFill>
                <a:latin typeface="Arial Black" panose="020B0A04020102020204" pitchFamily="34" charset="0"/>
                <a:cs typeface="+mn-ea"/>
              </a:rPr>
              <a:t>Agriculture PV</a:t>
            </a:r>
            <a:endParaRPr lang="en-US" altLang="zh-CN" sz="2200" b="1" dirty="0">
              <a:solidFill>
                <a:schemeClr val="bg1"/>
              </a:solidFill>
              <a:latin typeface="Arial Black" panose="020B0A04020102020204" pitchFamily="34" charset="0"/>
              <a:cs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rotWithShape="1">
          <a:blip r:embed="rId1" cstate="print">
            <a:extLst>
              <a:ext uri="{28A0092B-C50C-407E-A947-70E740481C1C}">
                <a14:useLocalDpi xmlns:a14="http://schemas.microsoft.com/office/drawing/2010/main" val="0"/>
              </a:ext>
            </a:extLst>
          </a:blip>
          <a:srcRect l="4734"/>
          <a:stretch>
            <a:fillRect/>
          </a:stretch>
        </p:blipFill>
        <p:spPr>
          <a:xfrm>
            <a:off x="0" y="525"/>
            <a:ext cx="12193614" cy="6856765"/>
          </a:xfrm>
          <a:prstGeom prst="rect">
            <a:avLst/>
          </a:prstGeom>
        </p:spPr>
      </p:pic>
      <p:sp>
        <p:nvSpPr>
          <p:cNvPr id="10" name="剪去单角的矩形 9"/>
          <p:cNvSpPr/>
          <p:nvPr/>
        </p:nvSpPr>
        <p:spPr>
          <a:xfrm rot="10800000" flipH="1">
            <a:off x="768969" y="4876697"/>
            <a:ext cx="3650747" cy="1596051"/>
          </a:xfrm>
          <a:prstGeom prst="snip1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70">
              <a:cs typeface="+mn-ea"/>
              <a:sym typeface="+mn-lt"/>
            </a:endParaRPr>
          </a:p>
        </p:txBody>
      </p:sp>
      <p:sp>
        <p:nvSpPr>
          <p:cNvPr id="16" name="剪去单角的矩形 15"/>
          <p:cNvSpPr/>
          <p:nvPr/>
        </p:nvSpPr>
        <p:spPr>
          <a:xfrm rot="10800000" flipH="1">
            <a:off x="692774" y="4804539"/>
            <a:ext cx="3650747" cy="1596051"/>
          </a:xfrm>
          <a:prstGeom prst="snip1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70">
              <a:cs typeface="+mn-ea"/>
              <a:sym typeface="+mn-lt"/>
            </a:endParaRPr>
          </a:p>
        </p:txBody>
      </p:sp>
      <p:sp>
        <p:nvSpPr>
          <p:cNvPr id="19" name="TextBox 18"/>
          <p:cNvSpPr txBox="1"/>
          <p:nvPr/>
        </p:nvSpPr>
        <p:spPr>
          <a:xfrm>
            <a:off x="917557" y="5607243"/>
            <a:ext cx="1880130" cy="678647"/>
          </a:xfrm>
          <a:prstGeom prst="rect">
            <a:avLst/>
          </a:prstGeom>
          <a:noFill/>
        </p:spPr>
        <p:txBody>
          <a:bodyPr wrap="none" rtlCol="0">
            <a:spAutoFit/>
          </a:bodyPr>
          <a:lstStyle/>
          <a:p>
            <a:r>
              <a:rPr lang="en-US" altLang="zh-CN" sz="1905" dirty="0" err="1">
                <a:solidFill>
                  <a:schemeClr val="bg1"/>
                </a:solidFill>
                <a:latin typeface="Arial" panose="020B0604020202020204" pitchFamily="34" charset="0"/>
                <a:cs typeface="Arial" panose="020B0604020202020204" pitchFamily="34" charset="0"/>
              </a:rPr>
              <a:t>Yamaga</a:t>
            </a:r>
            <a:r>
              <a:rPr lang="en-US" altLang="zh-CN" sz="1905" dirty="0">
                <a:solidFill>
                  <a:schemeClr val="bg1"/>
                </a:solidFill>
                <a:latin typeface="Arial" panose="020B0604020202020204" pitchFamily="34" charset="0"/>
                <a:cs typeface="Arial" panose="020B0604020202020204" pitchFamily="34" charset="0"/>
              </a:rPr>
              <a:t>, Japan</a:t>
            </a:r>
            <a:endParaRPr lang="en-US" altLang="zh-CN" sz="1905" dirty="0">
              <a:solidFill>
                <a:schemeClr val="bg1"/>
              </a:solidFill>
              <a:latin typeface="Arial" panose="020B0604020202020204" pitchFamily="34" charset="0"/>
              <a:cs typeface="Arial" panose="020B0604020202020204" pitchFamily="34" charset="0"/>
            </a:endParaRPr>
          </a:p>
          <a:p>
            <a:r>
              <a:rPr lang="en-US" altLang="zh-CN" sz="1905" dirty="0" err="1">
                <a:solidFill>
                  <a:schemeClr val="bg1"/>
                </a:solidFill>
                <a:latin typeface="Arial" panose="020B0604020202020204" pitchFamily="34" charset="0"/>
                <a:cs typeface="Arial" panose="020B0604020202020204" pitchFamily="34" charset="0"/>
              </a:rPr>
              <a:t>Agri-voltaics</a:t>
            </a:r>
            <a:endParaRPr lang="en-US" altLang="zh-CN" sz="1905"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852242" y="4931443"/>
            <a:ext cx="2324675" cy="743280"/>
          </a:xfrm>
          <a:prstGeom prst="rect">
            <a:avLst/>
          </a:prstGeom>
          <a:noFill/>
        </p:spPr>
        <p:txBody>
          <a:bodyPr wrap="none" rtlCol="0">
            <a:spAutoFit/>
          </a:bodyPr>
          <a:lstStyle/>
          <a:p>
            <a:r>
              <a:rPr lang="en-US" altLang="zh-CN" sz="4230" b="1" dirty="0">
                <a:solidFill>
                  <a:schemeClr val="bg1"/>
                </a:solidFill>
                <a:latin typeface="Arial Black" panose="020B0A04020102020204" pitchFamily="34" charset="0"/>
                <a:cs typeface="+mn-ea"/>
                <a:sym typeface="+mn-lt"/>
              </a:rPr>
              <a:t>3.5 MW</a:t>
            </a:r>
            <a:endParaRPr lang="zh-CN" altLang="en-US" sz="4230" b="1" dirty="0">
              <a:latin typeface="Arial Black" panose="020B0A04020102020204" pitchFamily="34" charset="0"/>
              <a:cs typeface="+mn-ea"/>
              <a:sym typeface="+mn-l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2001" cy="6869472"/>
          </a:xfrm>
          <a:prstGeom prst="rect">
            <a:avLst/>
          </a:prstGeom>
        </p:spPr>
      </p:pic>
      <p:sp>
        <p:nvSpPr>
          <p:cNvPr id="5" name="剪去单角的矩形 4"/>
          <p:cNvSpPr/>
          <p:nvPr/>
        </p:nvSpPr>
        <p:spPr>
          <a:xfrm rot="10800000" flipH="1">
            <a:off x="768969" y="4876697"/>
            <a:ext cx="3650747" cy="1596051"/>
          </a:xfrm>
          <a:prstGeom prst="snip1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70">
              <a:cs typeface="+mn-ea"/>
              <a:sym typeface="+mn-lt"/>
            </a:endParaRPr>
          </a:p>
        </p:txBody>
      </p:sp>
      <p:sp>
        <p:nvSpPr>
          <p:cNvPr id="6" name="剪去单角的矩形 5"/>
          <p:cNvSpPr/>
          <p:nvPr/>
        </p:nvSpPr>
        <p:spPr>
          <a:xfrm rot="10800000" flipH="1">
            <a:off x="692774" y="4804539"/>
            <a:ext cx="3650747" cy="1596051"/>
          </a:xfrm>
          <a:prstGeom prst="snip1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70">
              <a:cs typeface="+mn-ea"/>
              <a:sym typeface="+mn-lt"/>
            </a:endParaRPr>
          </a:p>
        </p:txBody>
      </p:sp>
      <p:sp>
        <p:nvSpPr>
          <p:cNvPr id="7" name="TextBox 18"/>
          <p:cNvSpPr txBox="1"/>
          <p:nvPr/>
        </p:nvSpPr>
        <p:spPr>
          <a:xfrm>
            <a:off x="914758" y="5533420"/>
            <a:ext cx="1720792" cy="707886"/>
          </a:xfrm>
          <a:prstGeom prst="rect">
            <a:avLst/>
          </a:prstGeom>
          <a:noFill/>
        </p:spPr>
        <p:txBody>
          <a:bodyPr wrap="none" rtlCol="0">
            <a:spAutoFit/>
          </a:bodyPr>
          <a:lstStyle/>
          <a:p>
            <a:r>
              <a:rPr lang="en-US" altLang="zh-CN" sz="2000" dirty="0">
                <a:solidFill>
                  <a:schemeClr val="bg1"/>
                </a:solidFill>
                <a:latin typeface="Arial" panose="020B0604020202020204" pitchFamily="34" charset="0"/>
                <a:cs typeface="Arial" panose="020B0604020202020204" pitchFamily="34" charset="0"/>
              </a:rPr>
              <a:t>Florida, USA</a:t>
            </a:r>
            <a:endParaRPr lang="en-US" altLang="zh-CN" sz="2000" dirty="0">
              <a:solidFill>
                <a:schemeClr val="bg1"/>
              </a:solidFill>
              <a:latin typeface="Arial" panose="020B0604020202020204" pitchFamily="34" charset="0"/>
              <a:cs typeface="Arial" panose="020B0604020202020204" pitchFamily="34" charset="0"/>
            </a:endParaRPr>
          </a:p>
          <a:p>
            <a:r>
              <a:rPr lang="en-US" altLang="zh-CN" sz="2000" dirty="0">
                <a:solidFill>
                  <a:schemeClr val="bg1"/>
                </a:solidFill>
                <a:latin typeface="Arial" panose="020B0604020202020204" pitchFamily="34" charset="0"/>
                <a:cs typeface="Arial" panose="020B0604020202020204" pitchFamily="34" charset="0"/>
                <a:sym typeface="+mn-lt"/>
              </a:rPr>
              <a:t>Floating Type</a:t>
            </a:r>
            <a:endParaRPr lang="en-US" altLang="zh-CN" sz="2000" dirty="0">
              <a:solidFill>
                <a:schemeClr val="bg1"/>
              </a:solidFill>
              <a:latin typeface="Arial" panose="020B0604020202020204" pitchFamily="34" charset="0"/>
              <a:cs typeface="Arial" panose="020B0604020202020204" pitchFamily="34" charset="0"/>
              <a:sym typeface="+mn-lt"/>
            </a:endParaRPr>
          </a:p>
        </p:txBody>
      </p:sp>
      <p:sp>
        <p:nvSpPr>
          <p:cNvPr id="8" name="TextBox 8"/>
          <p:cNvSpPr txBox="1"/>
          <p:nvPr/>
        </p:nvSpPr>
        <p:spPr>
          <a:xfrm>
            <a:off x="913456" y="4878375"/>
            <a:ext cx="1781257" cy="743280"/>
          </a:xfrm>
          <a:prstGeom prst="rect">
            <a:avLst/>
          </a:prstGeom>
          <a:noFill/>
        </p:spPr>
        <p:txBody>
          <a:bodyPr wrap="none" rtlCol="0">
            <a:spAutoFit/>
          </a:bodyPr>
          <a:lstStyle/>
          <a:p>
            <a:r>
              <a:rPr lang="en-US" altLang="zh-CN" sz="4230" b="1" dirty="0">
                <a:solidFill>
                  <a:schemeClr val="bg1"/>
                </a:solidFill>
                <a:latin typeface="Arial Black" panose="020B0A04020102020204" pitchFamily="34" charset="0"/>
                <a:cs typeface="+mn-ea"/>
                <a:sym typeface="+mn-lt"/>
              </a:rPr>
              <a:t>1 MW</a:t>
            </a:r>
            <a:endParaRPr lang="zh-CN" altLang="en-US" sz="4230" b="1" dirty="0">
              <a:latin typeface="Arial Black" panose="020B0A04020102020204" pitchFamily="34" charset="0"/>
              <a:cs typeface="+mn-ea"/>
              <a:sym typeface="+mn-l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剪去单角的矩形 9"/>
          <p:cNvSpPr/>
          <p:nvPr/>
        </p:nvSpPr>
        <p:spPr>
          <a:xfrm rot="10800000" flipH="1">
            <a:off x="768969" y="4876697"/>
            <a:ext cx="3650747" cy="1596051"/>
          </a:xfrm>
          <a:prstGeom prst="snip1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70">
              <a:cs typeface="+mn-ea"/>
              <a:sym typeface="+mn-lt"/>
            </a:endParaRPr>
          </a:p>
        </p:txBody>
      </p:sp>
      <p:sp>
        <p:nvSpPr>
          <p:cNvPr id="11" name="剪去单角的矩形 10"/>
          <p:cNvSpPr/>
          <p:nvPr/>
        </p:nvSpPr>
        <p:spPr>
          <a:xfrm rot="10800000" flipH="1">
            <a:off x="692774" y="4804539"/>
            <a:ext cx="3650747" cy="1596051"/>
          </a:xfrm>
          <a:prstGeom prst="snip1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70">
              <a:cs typeface="+mn-ea"/>
              <a:sym typeface="+mn-lt"/>
            </a:endParaRPr>
          </a:p>
        </p:txBody>
      </p:sp>
      <p:sp>
        <p:nvSpPr>
          <p:cNvPr id="12" name="TextBox 18"/>
          <p:cNvSpPr txBox="1"/>
          <p:nvPr/>
        </p:nvSpPr>
        <p:spPr>
          <a:xfrm>
            <a:off x="941539" y="5520863"/>
            <a:ext cx="1794081" cy="707886"/>
          </a:xfrm>
          <a:prstGeom prst="rect">
            <a:avLst/>
          </a:prstGeom>
          <a:noFill/>
        </p:spPr>
        <p:txBody>
          <a:bodyPr wrap="none" rtlCol="0">
            <a:spAutoFit/>
          </a:bodyPr>
          <a:lstStyle/>
          <a:p>
            <a:r>
              <a:rPr lang="en-US" altLang="zh-CN" sz="2000" dirty="0">
                <a:solidFill>
                  <a:schemeClr val="bg1"/>
                </a:solidFill>
                <a:latin typeface="Arial" panose="020B0604020202020204" pitchFamily="34" charset="0"/>
                <a:cs typeface="Arial" panose="020B0604020202020204" pitchFamily="34" charset="0"/>
              </a:rPr>
              <a:t>Ibaraki, Japan</a:t>
            </a:r>
            <a:endParaRPr lang="en-US" altLang="zh-CN" sz="2000" dirty="0">
              <a:solidFill>
                <a:schemeClr val="bg1"/>
              </a:solidFill>
              <a:latin typeface="Arial" panose="020B0604020202020204" pitchFamily="34" charset="0"/>
              <a:cs typeface="Arial" panose="020B0604020202020204" pitchFamily="34" charset="0"/>
            </a:endParaRPr>
          </a:p>
          <a:p>
            <a:r>
              <a:rPr lang="en-US" altLang="zh-CN" sz="2000" dirty="0" err="1">
                <a:solidFill>
                  <a:schemeClr val="bg1"/>
                </a:solidFill>
                <a:latin typeface="Arial" panose="020B0604020202020204" pitchFamily="34" charset="0"/>
                <a:ea typeface="思源黑体 CN Heavy" panose="020B0A00000000000000" charset="-122"/>
                <a:cs typeface="Arial" panose="020B0604020202020204" pitchFamily="34" charset="0"/>
              </a:rPr>
              <a:t>Agri-voltaics</a:t>
            </a:r>
            <a:endParaRPr lang="zh-CN" altLang="en-US" sz="2000" dirty="0">
              <a:solidFill>
                <a:schemeClr val="bg1"/>
              </a:solidFill>
              <a:latin typeface="Arial" panose="020B0604020202020204" pitchFamily="34" charset="0"/>
              <a:ea typeface="思源黑体 CN Heavy" panose="020B0A00000000000000" charset="-122"/>
              <a:cs typeface="Arial" panose="020B0604020202020204" pitchFamily="34" charset="0"/>
            </a:endParaRPr>
          </a:p>
        </p:txBody>
      </p:sp>
      <p:sp>
        <p:nvSpPr>
          <p:cNvPr id="13" name="TextBox 8"/>
          <p:cNvSpPr txBox="1"/>
          <p:nvPr/>
        </p:nvSpPr>
        <p:spPr>
          <a:xfrm>
            <a:off x="913456" y="4898089"/>
            <a:ext cx="1781257" cy="743280"/>
          </a:xfrm>
          <a:prstGeom prst="rect">
            <a:avLst/>
          </a:prstGeom>
          <a:noFill/>
        </p:spPr>
        <p:txBody>
          <a:bodyPr wrap="none" rtlCol="0">
            <a:spAutoFit/>
          </a:bodyPr>
          <a:lstStyle/>
          <a:p>
            <a:r>
              <a:rPr lang="en-US" altLang="zh-CN" sz="4230" b="1" dirty="0">
                <a:solidFill>
                  <a:schemeClr val="bg1"/>
                </a:solidFill>
                <a:latin typeface="Arial Black" panose="020B0A04020102020204" pitchFamily="34" charset="0"/>
                <a:cs typeface="+mn-ea"/>
                <a:sym typeface="+mn-lt"/>
              </a:rPr>
              <a:t>1 MW</a:t>
            </a:r>
            <a:endParaRPr lang="zh-CN" altLang="en-US" sz="4230" b="1" dirty="0">
              <a:latin typeface="Arial Black" panose="020B0A04020102020204" pitchFamily="34" charset="0"/>
              <a:cs typeface="+mn-ea"/>
              <a:sym typeface="+mn-l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94" y="0"/>
            <a:ext cx="12189611" cy="6858000"/>
          </a:xfrm>
          <a:prstGeom prst="rect">
            <a:avLst/>
          </a:prstGeom>
        </p:spPr>
      </p:pic>
      <p:sp>
        <p:nvSpPr>
          <p:cNvPr id="5" name="剪去单角的矩形 4"/>
          <p:cNvSpPr/>
          <p:nvPr/>
        </p:nvSpPr>
        <p:spPr>
          <a:xfrm rot="10800000" flipH="1">
            <a:off x="768969" y="4876697"/>
            <a:ext cx="3650747" cy="1596051"/>
          </a:xfrm>
          <a:prstGeom prst="snip1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70">
              <a:cs typeface="+mn-ea"/>
              <a:sym typeface="+mn-lt"/>
            </a:endParaRPr>
          </a:p>
        </p:txBody>
      </p:sp>
      <p:sp>
        <p:nvSpPr>
          <p:cNvPr id="6" name="剪去单角的矩形 5"/>
          <p:cNvSpPr/>
          <p:nvPr/>
        </p:nvSpPr>
        <p:spPr>
          <a:xfrm rot="10800000" flipH="1">
            <a:off x="692774" y="4804539"/>
            <a:ext cx="3650747" cy="1596051"/>
          </a:xfrm>
          <a:prstGeom prst="snip1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70">
              <a:cs typeface="+mn-ea"/>
              <a:sym typeface="+mn-lt"/>
            </a:endParaRPr>
          </a:p>
        </p:txBody>
      </p:sp>
      <p:sp>
        <p:nvSpPr>
          <p:cNvPr id="7" name="TextBox 18"/>
          <p:cNvSpPr txBox="1"/>
          <p:nvPr/>
        </p:nvSpPr>
        <p:spPr>
          <a:xfrm>
            <a:off x="865344" y="5427313"/>
            <a:ext cx="3478177" cy="1323439"/>
          </a:xfrm>
          <a:prstGeom prst="rect">
            <a:avLst/>
          </a:prstGeom>
          <a:noFill/>
        </p:spPr>
        <p:txBody>
          <a:bodyPr wrap="square" rtlCol="0">
            <a:spAutoFit/>
          </a:bodyPr>
          <a:lstStyle/>
          <a:p>
            <a:r>
              <a:rPr lang="en-US" altLang="zh-CN" sz="2000" dirty="0">
                <a:solidFill>
                  <a:schemeClr val="bg1"/>
                </a:solidFill>
                <a:latin typeface="Arial" panose="020B0604020202020204" pitchFamily="34" charset="0"/>
                <a:cs typeface="Arial" panose="020B0604020202020204" pitchFamily="34" charset="0"/>
              </a:rPr>
              <a:t>Aomori-ken, Japan</a:t>
            </a:r>
            <a:endParaRPr lang="en-US" altLang="zh-CN" sz="2000" dirty="0">
              <a:solidFill>
                <a:schemeClr val="bg1"/>
              </a:solidFill>
              <a:latin typeface="Arial" panose="020B0604020202020204" pitchFamily="34" charset="0"/>
              <a:cs typeface="Arial" panose="020B0604020202020204" pitchFamily="34" charset="0"/>
            </a:endParaRPr>
          </a:p>
          <a:p>
            <a:r>
              <a:rPr lang="en-US" altLang="zh-CN" sz="2000" dirty="0">
                <a:solidFill>
                  <a:schemeClr val="bg1"/>
                </a:solidFill>
                <a:latin typeface="Arial" panose="020B0604020202020204" pitchFamily="34" charset="0"/>
                <a:cs typeface="Arial" panose="020B0604020202020204" pitchFamily="34" charset="0"/>
              </a:rPr>
              <a:t>Animal Husbandry</a:t>
            </a:r>
            <a:endParaRPr lang="en-US" altLang="zh-CN" sz="2000" dirty="0">
              <a:solidFill>
                <a:schemeClr val="bg1"/>
              </a:solidFill>
              <a:latin typeface="Arial" panose="020B0604020202020204" pitchFamily="34" charset="0"/>
              <a:cs typeface="Arial" panose="020B0604020202020204" pitchFamily="34" charset="0"/>
            </a:endParaRPr>
          </a:p>
          <a:p>
            <a:r>
              <a:rPr lang="en-US" altLang="zh-CN" sz="2000" dirty="0" err="1">
                <a:solidFill>
                  <a:schemeClr val="bg1"/>
                </a:solidFill>
                <a:latin typeface="Arial" panose="020B0604020202020204" pitchFamily="34" charset="0"/>
                <a:cs typeface="Arial" panose="020B0604020202020204" pitchFamily="34" charset="0"/>
              </a:rPr>
              <a:t>Agri-voltaics</a:t>
            </a:r>
            <a:endParaRPr lang="en-US" altLang="zh-CN" sz="2000" dirty="0">
              <a:solidFill>
                <a:schemeClr val="bg1"/>
              </a:solidFill>
              <a:latin typeface="Arial" panose="020B0604020202020204" pitchFamily="34" charset="0"/>
              <a:cs typeface="Arial" panose="020B0604020202020204" pitchFamily="34" charset="0"/>
            </a:endParaRPr>
          </a:p>
          <a:p>
            <a:endParaRPr lang="zh-CN" altLang="en-US" sz="2000" dirty="0">
              <a:solidFill>
                <a:schemeClr val="bg1"/>
              </a:solidFill>
              <a:latin typeface="Arial" panose="020B0604020202020204" pitchFamily="34" charset="0"/>
              <a:ea typeface="思源黑体 CN Heavy" panose="020B0A00000000000000" charset="-122"/>
              <a:cs typeface="Arial" panose="020B0604020202020204" pitchFamily="34" charset="0"/>
            </a:endParaRPr>
          </a:p>
        </p:txBody>
      </p:sp>
      <p:sp>
        <p:nvSpPr>
          <p:cNvPr id="8" name="TextBox 8"/>
          <p:cNvSpPr txBox="1"/>
          <p:nvPr/>
        </p:nvSpPr>
        <p:spPr>
          <a:xfrm>
            <a:off x="837261" y="4804539"/>
            <a:ext cx="2356735" cy="743280"/>
          </a:xfrm>
          <a:prstGeom prst="rect">
            <a:avLst/>
          </a:prstGeom>
          <a:noFill/>
        </p:spPr>
        <p:txBody>
          <a:bodyPr wrap="none" rtlCol="0">
            <a:spAutoFit/>
          </a:bodyPr>
          <a:lstStyle/>
          <a:p>
            <a:r>
              <a:rPr lang="en-US" altLang="zh-CN" sz="4230" b="1" dirty="0">
                <a:solidFill>
                  <a:schemeClr val="bg1"/>
                </a:solidFill>
                <a:latin typeface="Arial Black" panose="020B0A04020102020204" pitchFamily="34" charset="0"/>
                <a:cs typeface="+mn-ea"/>
                <a:sym typeface="+mn-lt"/>
              </a:rPr>
              <a:t>460 kW</a:t>
            </a:r>
            <a:endParaRPr lang="zh-CN" altLang="en-US" sz="4230" b="1" dirty="0">
              <a:latin typeface="Arial Black" panose="020B0A04020102020204" pitchFamily="34" charset="0"/>
              <a:cs typeface="+mn-ea"/>
              <a:sym typeface="+mn-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452" y="1200913"/>
            <a:ext cx="12201451" cy="5664072"/>
          </a:xfrm>
          <a:prstGeom prst="rect">
            <a:avLst/>
          </a:prstGeom>
        </p:spPr>
      </p:pic>
      <p:sp>
        <p:nvSpPr>
          <p:cNvPr id="5" name="矩形 4"/>
          <p:cNvSpPr/>
          <p:nvPr/>
        </p:nvSpPr>
        <p:spPr>
          <a:xfrm>
            <a:off x="-9452" y="2762365"/>
            <a:ext cx="12201030" cy="4095634"/>
          </a:xfrm>
          <a:prstGeom prst="rect">
            <a:avLst/>
          </a:prstGeom>
          <a:solidFill>
            <a:srgbClr val="595959">
              <a:alpha val="72000"/>
            </a:srgbClr>
          </a:solidFill>
          <a:ln w="25400" cap="flat" cmpd="sng" algn="ctr">
            <a:noFill/>
            <a:prstDash val="solid"/>
          </a:ln>
          <a:effectLst/>
        </p:spPr>
        <p:txBody>
          <a:bodyPr lIns="86411" tIns="43205" rIns="86411" bIns="43205"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Arial" panose="020B0604020202020204"/>
              <a:ea typeface="微软雅黑" panose="020B0503020204020204" pitchFamily="34" charset="-122"/>
              <a:cs typeface="+mn-ea"/>
              <a:sym typeface="+mn-lt"/>
            </a:endParaRPr>
          </a:p>
        </p:txBody>
      </p:sp>
      <p:pic>
        <p:nvPicPr>
          <p:cNvPr id="1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42678" y="1403753"/>
            <a:ext cx="1238147" cy="1138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2060" y="288837"/>
            <a:ext cx="948228" cy="854321"/>
          </a:xfrm>
          <a:prstGeom prst="rect">
            <a:avLst/>
          </a:prstGeom>
        </p:spPr>
      </p:pic>
      <p:sp>
        <p:nvSpPr>
          <p:cNvPr id="29" name="矩形 28"/>
          <p:cNvSpPr/>
          <p:nvPr/>
        </p:nvSpPr>
        <p:spPr>
          <a:xfrm>
            <a:off x="0" y="530345"/>
            <a:ext cx="804211" cy="37130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15" b="1" dirty="0">
                <a:cs typeface="+mn-ea"/>
                <a:sym typeface="+mn-lt"/>
              </a:rPr>
              <a:t> </a:t>
            </a:r>
            <a:endParaRPr lang="zh-CN" altLang="en-US" sz="2115" b="1" dirty="0">
              <a:cs typeface="+mn-ea"/>
              <a:sym typeface="+mn-lt"/>
            </a:endParaRPr>
          </a:p>
        </p:txBody>
      </p:sp>
      <p:cxnSp>
        <p:nvCxnSpPr>
          <p:cNvPr id="30" name="直接连接符 29"/>
          <p:cNvCxnSpPr/>
          <p:nvPr/>
        </p:nvCxnSpPr>
        <p:spPr>
          <a:xfrm flipV="1">
            <a:off x="1005774" y="529925"/>
            <a:ext cx="0" cy="372145"/>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5" name="组合 24"/>
          <p:cNvGrpSpPr/>
          <p:nvPr/>
        </p:nvGrpSpPr>
        <p:grpSpPr>
          <a:xfrm>
            <a:off x="1392324" y="5480454"/>
            <a:ext cx="9865995" cy="626110"/>
            <a:chOff x="1597" y="7746"/>
            <a:chExt cx="15537" cy="986"/>
          </a:xfrm>
        </p:grpSpPr>
        <p:sp>
          <p:nvSpPr>
            <p:cNvPr id="26" name="矩形 25"/>
            <p:cNvSpPr/>
            <p:nvPr/>
          </p:nvSpPr>
          <p:spPr>
            <a:xfrm>
              <a:off x="1597" y="7746"/>
              <a:ext cx="4552" cy="986"/>
            </a:xfrm>
            <a:prstGeom prst="rect">
              <a:avLst/>
            </a:prstGeom>
          </p:spPr>
          <p:txBody>
            <a:bodyPr wrap="square" lIns="86411" tIns="43205" rIns="86411" bIns="43205">
              <a:spAutoFit/>
            </a:bodyPr>
            <a:lstStyle/>
            <a:p>
              <a:r>
                <a:rPr lang="en-US" altLang="zh-CN" sz="2400" b="1" dirty="0">
                  <a:solidFill>
                    <a:schemeClr val="bg1"/>
                  </a:solidFill>
                  <a:cs typeface="+mn-ea"/>
                  <a:sym typeface="+mn-lt"/>
                </a:rPr>
                <a:t>TOP 50</a:t>
              </a:r>
              <a:r>
                <a:rPr lang="zh-CN" altLang="en-US" sz="2400" b="1" dirty="0">
                  <a:solidFill>
                    <a:schemeClr val="bg1"/>
                  </a:solidFill>
                  <a:cs typeface="+mn-ea"/>
                  <a:sym typeface="+mn-lt"/>
                </a:rPr>
                <a:t> </a:t>
              </a:r>
              <a:endParaRPr lang="en-US" altLang="zh-CN" sz="2400" b="1" dirty="0">
                <a:solidFill>
                  <a:schemeClr val="bg1"/>
                </a:solidFill>
                <a:cs typeface="+mn-ea"/>
                <a:sym typeface="+mn-lt"/>
              </a:endParaRPr>
            </a:p>
            <a:p>
              <a:r>
                <a:rPr lang="en-US" altLang="zh-CN" sz="1100" dirty="0">
                  <a:solidFill>
                    <a:schemeClr val="bg1"/>
                  </a:solidFill>
                  <a:cs typeface="+mn-ea"/>
                  <a:sym typeface="+mn-lt"/>
                </a:rPr>
                <a:t>Global New Energy Enterprise</a:t>
              </a:r>
              <a:endParaRPr lang="zh-CN" altLang="en-US" sz="1100" dirty="0">
                <a:solidFill>
                  <a:schemeClr val="bg1"/>
                </a:solidFill>
                <a:cs typeface="+mn-ea"/>
                <a:sym typeface="+mn-lt"/>
              </a:endParaRPr>
            </a:p>
          </p:txBody>
        </p:sp>
        <p:sp>
          <p:nvSpPr>
            <p:cNvPr id="27" name="矩形 26"/>
            <p:cNvSpPr/>
            <p:nvPr/>
          </p:nvSpPr>
          <p:spPr>
            <a:xfrm>
              <a:off x="9586" y="7746"/>
              <a:ext cx="2495" cy="984"/>
            </a:xfrm>
            <a:prstGeom prst="rect">
              <a:avLst/>
            </a:prstGeom>
          </p:spPr>
          <p:txBody>
            <a:bodyPr wrap="square" lIns="86411" tIns="43205" rIns="86411" bIns="43205">
              <a:spAutoFit/>
            </a:bodyPr>
            <a:lstStyle/>
            <a:p>
              <a:r>
                <a:rPr lang="en-US" altLang="zh-CN" sz="2400" b="1" dirty="0">
                  <a:solidFill>
                    <a:schemeClr val="bg1"/>
                  </a:solidFill>
                  <a:cs typeface="+mn-ea"/>
                  <a:sym typeface="+mn-lt"/>
                </a:rPr>
                <a:t>210+</a:t>
              </a:r>
              <a:endParaRPr lang="en-US" altLang="zh-CN" sz="2400" b="1" dirty="0">
                <a:solidFill>
                  <a:schemeClr val="bg1"/>
                </a:solidFill>
                <a:cs typeface="+mn-ea"/>
                <a:sym typeface="+mn-lt"/>
              </a:endParaRPr>
            </a:p>
            <a:p>
              <a:r>
                <a:rPr lang="en-US" altLang="zh-CN" sz="1100" dirty="0">
                  <a:solidFill>
                    <a:schemeClr val="bg1"/>
                  </a:solidFill>
                  <a:cs typeface="+mn-ea"/>
                  <a:sym typeface="+mn-lt"/>
                </a:rPr>
                <a:t>R&amp;D Team Members</a:t>
              </a:r>
              <a:endParaRPr lang="en-US" altLang="zh-CN" sz="1100" dirty="0">
                <a:solidFill>
                  <a:schemeClr val="bg1"/>
                </a:solidFill>
                <a:cs typeface="+mn-ea"/>
                <a:sym typeface="+mn-lt"/>
              </a:endParaRPr>
            </a:p>
          </p:txBody>
        </p:sp>
        <p:sp>
          <p:nvSpPr>
            <p:cNvPr id="32" name="矩形 31"/>
            <p:cNvSpPr/>
            <p:nvPr/>
          </p:nvSpPr>
          <p:spPr>
            <a:xfrm>
              <a:off x="5393" y="7746"/>
              <a:ext cx="4278" cy="984"/>
            </a:xfrm>
            <a:prstGeom prst="rect">
              <a:avLst/>
            </a:prstGeom>
          </p:spPr>
          <p:txBody>
            <a:bodyPr wrap="square" lIns="86411" tIns="43205" rIns="86411" bIns="43205">
              <a:spAutoFit/>
            </a:bodyPr>
            <a:lstStyle/>
            <a:p>
              <a:r>
                <a:rPr lang="en-US" altLang="zh-CN" sz="2400" b="1" dirty="0">
                  <a:solidFill>
                    <a:schemeClr val="bg1"/>
                  </a:solidFill>
                  <a:cs typeface="+mn-ea"/>
                  <a:sym typeface="+mn-lt"/>
                </a:rPr>
                <a:t>$450M </a:t>
              </a:r>
              <a:endParaRPr lang="en-US" altLang="zh-CN" sz="2400" b="1" dirty="0">
                <a:solidFill>
                  <a:schemeClr val="bg1"/>
                </a:solidFill>
                <a:cs typeface="+mn-ea"/>
                <a:sym typeface="+mn-lt"/>
              </a:endParaRPr>
            </a:p>
            <a:p>
              <a:r>
                <a:rPr lang="en-US" altLang="zh-CN" sz="1100" dirty="0">
                  <a:solidFill>
                    <a:schemeClr val="bg1"/>
                  </a:solidFill>
                  <a:cs typeface="+mn-ea"/>
                  <a:sym typeface="+mn-lt"/>
                </a:rPr>
                <a:t>R&amp;D Investment</a:t>
              </a:r>
              <a:endParaRPr lang="en-US" altLang="zh-CN" sz="1100" dirty="0">
                <a:solidFill>
                  <a:schemeClr val="bg1"/>
                </a:solidFill>
                <a:cs typeface="+mn-ea"/>
                <a:sym typeface="+mn-lt"/>
              </a:endParaRPr>
            </a:p>
          </p:txBody>
        </p:sp>
        <p:sp>
          <p:nvSpPr>
            <p:cNvPr id="33" name="矩形 32"/>
            <p:cNvSpPr/>
            <p:nvPr/>
          </p:nvSpPr>
          <p:spPr>
            <a:xfrm>
              <a:off x="13419" y="7746"/>
              <a:ext cx="3715" cy="984"/>
            </a:xfrm>
            <a:prstGeom prst="rect">
              <a:avLst/>
            </a:prstGeom>
          </p:spPr>
          <p:txBody>
            <a:bodyPr wrap="square" lIns="86411" tIns="43205" rIns="86411" bIns="43205">
              <a:spAutoFit/>
            </a:bodyPr>
            <a:lstStyle/>
            <a:p>
              <a:r>
                <a:rPr lang="en-US" altLang="zh-CN" sz="2400" b="1" dirty="0">
                  <a:solidFill>
                    <a:schemeClr val="bg1"/>
                  </a:solidFill>
                  <a:cs typeface="+mn-ea"/>
                  <a:sym typeface="+mn-lt"/>
                </a:rPr>
                <a:t>600+ </a:t>
              </a:r>
              <a:endParaRPr lang="en-US" altLang="zh-CN" sz="2400" b="1" dirty="0">
                <a:solidFill>
                  <a:schemeClr val="bg1"/>
                </a:solidFill>
                <a:cs typeface="+mn-ea"/>
                <a:sym typeface="+mn-lt"/>
              </a:endParaRPr>
            </a:p>
            <a:p>
              <a:r>
                <a:rPr lang="en-US" altLang="zh-CN" sz="1100" dirty="0">
                  <a:solidFill>
                    <a:schemeClr val="bg1"/>
                  </a:solidFill>
                  <a:cs typeface="+mn-ea"/>
                  <a:sym typeface="+mn-lt"/>
                </a:rPr>
                <a:t>Patents  Applied</a:t>
              </a:r>
              <a:endParaRPr lang="en-US" altLang="zh-CN" sz="1100" dirty="0">
                <a:solidFill>
                  <a:schemeClr val="bg1"/>
                </a:solidFill>
                <a:cs typeface="+mn-ea"/>
                <a:sym typeface="+mn-lt"/>
              </a:endParaRPr>
            </a:p>
          </p:txBody>
        </p:sp>
      </p:grpSp>
      <p:grpSp>
        <p:nvGrpSpPr>
          <p:cNvPr id="34" name="组合 33"/>
          <p:cNvGrpSpPr/>
          <p:nvPr/>
        </p:nvGrpSpPr>
        <p:grpSpPr>
          <a:xfrm>
            <a:off x="1392324" y="4437784"/>
            <a:ext cx="9477375" cy="817245"/>
            <a:chOff x="1597" y="6215"/>
            <a:chExt cx="14925" cy="1287"/>
          </a:xfrm>
        </p:grpSpPr>
        <p:sp>
          <p:nvSpPr>
            <p:cNvPr id="35" name="矩形 34"/>
            <p:cNvSpPr/>
            <p:nvPr/>
          </p:nvSpPr>
          <p:spPr>
            <a:xfrm>
              <a:off x="1597" y="6240"/>
              <a:ext cx="4062" cy="1250"/>
            </a:xfrm>
            <a:prstGeom prst="rect">
              <a:avLst/>
            </a:prstGeom>
          </p:spPr>
          <p:txBody>
            <a:bodyPr wrap="square" lIns="86411" tIns="43205" rIns="86411" bIns="43205">
              <a:spAutoFit/>
            </a:bodyPr>
            <a:lstStyle/>
            <a:p>
              <a:r>
                <a:rPr lang="en-US" altLang="zh-CN" sz="2400" b="1" dirty="0">
                  <a:solidFill>
                    <a:schemeClr val="bg1"/>
                  </a:solidFill>
                  <a:cs typeface="+mn-ea"/>
                  <a:sym typeface="+mn-lt"/>
                </a:rPr>
                <a:t>TOP 10</a:t>
              </a:r>
              <a:endParaRPr lang="en-US" altLang="zh-CN" sz="2400" b="1" dirty="0">
                <a:solidFill>
                  <a:schemeClr val="bg1"/>
                </a:solidFill>
                <a:cs typeface="+mn-ea"/>
                <a:sym typeface="+mn-lt"/>
              </a:endParaRPr>
            </a:p>
            <a:p>
              <a:r>
                <a:rPr lang="en-US" altLang="zh-CN" sz="1100" dirty="0">
                  <a:solidFill>
                    <a:schemeClr val="bg1"/>
                  </a:solidFill>
                  <a:cs typeface="+mn-ea"/>
                  <a:sym typeface="+mn-lt"/>
                </a:rPr>
                <a:t>China's Top 10 Independent Innovation Enterprises</a:t>
              </a:r>
              <a:endParaRPr lang="en-US" altLang="zh-CN" sz="1100" dirty="0">
                <a:solidFill>
                  <a:schemeClr val="bg1"/>
                </a:solidFill>
                <a:cs typeface="+mn-ea"/>
                <a:sym typeface="+mn-lt"/>
              </a:endParaRPr>
            </a:p>
          </p:txBody>
        </p:sp>
        <p:sp>
          <p:nvSpPr>
            <p:cNvPr id="36" name="矩形 35"/>
            <p:cNvSpPr/>
            <p:nvPr/>
          </p:nvSpPr>
          <p:spPr>
            <a:xfrm>
              <a:off x="5393" y="6215"/>
              <a:ext cx="3281" cy="984"/>
            </a:xfrm>
            <a:prstGeom prst="rect">
              <a:avLst/>
            </a:prstGeom>
          </p:spPr>
          <p:txBody>
            <a:bodyPr wrap="square" lIns="86411" tIns="43205" rIns="86411" bIns="43205">
              <a:spAutoFit/>
            </a:bodyPr>
            <a:lstStyle/>
            <a:p>
              <a:r>
                <a:rPr lang="en-US" altLang="zh-CN" sz="2400" b="1" dirty="0">
                  <a:solidFill>
                    <a:schemeClr val="bg1"/>
                  </a:solidFill>
                  <a:cs typeface="+mn-ea"/>
                  <a:sym typeface="+mn-lt"/>
                </a:rPr>
                <a:t>TOP 20 </a:t>
              </a:r>
              <a:endParaRPr lang="en-US" altLang="zh-CN" sz="2400" b="1" dirty="0">
                <a:solidFill>
                  <a:schemeClr val="bg1"/>
                </a:solidFill>
                <a:cs typeface="+mn-ea"/>
                <a:sym typeface="+mn-lt"/>
              </a:endParaRPr>
            </a:p>
            <a:p>
              <a:r>
                <a:rPr lang="en-US" altLang="zh-CN" sz="1100" dirty="0">
                  <a:solidFill>
                    <a:schemeClr val="bg1"/>
                  </a:solidFill>
                  <a:cs typeface="+mn-ea"/>
                  <a:sym typeface="+mn-lt"/>
                </a:rPr>
                <a:t>BNEF’s PV module bankability</a:t>
              </a:r>
              <a:endParaRPr lang="zh-CN" altLang="en-US" sz="1100" dirty="0">
                <a:solidFill>
                  <a:schemeClr val="bg1"/>
                </a:solidFill>
                <a:cs typeface="+mn-ea"/>
                <a:sym typeface="+mn-lt"/>
              </a:endParaRPr>
            </a:p>
          </p:txBody>
        </p:sp>
        <p:sp>
          <p:nvSpPr>
            <p:cNvPr id="37" name="矩形 36"/>
            <p:cNvSpPr/>
            <p:nvPr/>
          </p:nvSpPr>
          <p:spPr>
            <a:xfrm>
              <a:off x="13419" y="6250"/>
              <a:ext cx="3103" cy="1252"/>
            </a:xfrm>
            <a:prstGeom prst="rect">
              <a:avLst/>
            </a:prstGeom>
          </p:spPr>
          <p:txBody>
            <a:bodyPr wrap="square" lIns="86411" tIns="43205" rIns="86411" bIns="43205">
              <a:spAutoFit/>
            </a:bodyPr>
            <a:lstStyle/>
            <a:p>
              <a:r>
                <a:rPr lang="en-US" altLang="zh-CN" sz="2400" b="1" dirty="0">
                  <a:solidFill>
                    <a:schemeClr val="bg1"/>
                  </a:solidFill>
                  <a:cs typeface="+mn-ea"/>
                  <a:sym typeface="+mn-lt"/>
                </a:rPr>
                <a:t>TOP 10</a:t>
              </a:r>
              <a:r>
                <a:rPr lang="zh-CN" altLang="en-US" sz="2400" b="1" dirty="0">
                  <a:solidFill>
                    <a:schemeClr val="bg1"/>
                  </a:solidFill>
                  <a:cs typeface="+mn-ea"/>
                  <a:sym typeface="+mn-lt"/>
                </a:rPr>
                <a:t> </a:t>
              </a:r>
              <a:endParaRPr lang="en-US" altLang="zh-CN" sz="2400" b="1" dirty="0">
                <a:solidFill>
                  <a:schemeClr val="bg1"/>
                </a:solidFill>
                <a:cs typeface="+mn-ea"/>
                <a:sym typeface="+mn-lt"/>
              </a:endParaRPr>
            </a:p>
            <a:p>
              <a:r>
                <a:rPr lang="en-US" altLang="zh-CN" sz="1100" dirty="0">
                  <a:solidFill>
                    <a:schemeClr val="bg1"/>
                  </a:solidFill>
                  <a:cs typeface="+mn-ea"/>
                  <a:sym typeface="+mn-lt"/>
                </a:rPr>
                <a:t>PV Project Development &amp; EPC Company in China</a:t>
              </a:r>
              <a:endParaRPr lang="zh-CN" altLang="en-US" sz="1100" dirty="0">
                <a:solidFill>
                  <a:schemeClr val="bg1"/>
                </a:solidFill>
                <a:cs typeface="+mn-ea"/>
                <a:sym typeface="+mn-lt"/>
              </a:endParaRPr>
            </a:p>
          </p:txBody>
        </p:sp>
        <p:sp>
          <p:nvSpPr>
            <p:cNvPr id="38" name="矩形 37"/>
            <p:cNvSpPr/>
            <p:nvPr/>
          </p:nvSpPr>
          <p:spPr>
            <a:xfrm>
              <a:off x="9586" y="6250"/>
              <a:ext cx="3779" cy="1250"/>
            </a:xfrm>
            <a:prstGeom prst="rect">
              <a:avLst/>
            </a:prstGeom>
          </p:spPr>
          <p:txBody>
            <a:bodyPr wrap="square" lIns="86411" tIns="43205" rIns="86411" bIns="43205">
              <a:spAutoFit/>
            </a:bodyPr>
            <a:lstStyle/>
            <a:p>
              <a:r>
                <a:rPr lang="en-US" altLang="zh-CN" sz="2400" b="1" dirty="0">
                  <a:solidFill>
                    <a:schemeClr val="bg1"/>
                  </a:solidFill>
                  <a:cs typeface="+mn-ea"/>
                  <a:sym typeface="+mn-lt"/>
                </a:rPr>
                <a:t>No. 1</a:t>
              </a:r>
              <a:endParaRPr lang="en-US" altLang="zh-CN" sz="2400" b="1" dirty="0">
                <a:solidFill>
                  <a:schemeClr val="bg1"/>
                </a:solidFill>
                <a:cs typeface="+mn-ea"/>
                <a:sym typeface="+mn-lt"/>
              </a:endParaRPr>
            </a:p>
            <a:p>
              <a:r>
                <a:rPr lang="en-US" altLang="zh-CN" sz="1100" dirty="0">
                  <a:solidFill>
                    <a:schemeClr val="bg1"/>
                  </a:solidFill>
                  <a:cs typeface="+mn-ea"/>
                  <a:sym typeface="+mn-lt"/>
                </a:rPr>
                <a:t>PV + Agriculture Project Provider in China</a:t>
              </a:r>
              <a:endParaRPr lang="zh-CN" altLang="en-US" sz="1100" dirty="0">
                <a:solidFill>
                  <a:schemeClr val="bg1"/>
                </a:solidFill>
                <a:cs typeface="+mn-ea"/>
                <a:sym typeface="+mn-lt"/>
              </a:endParaRPr>
            </a:p>
          </p:txBody>
        </p:sp>
      </p:grpSp>
      <p:grpSp>
        <p:nvGrpSpPr>
          <p:cNvPr id="39" name="组合 38"/>
          <p:cNvGrpSpPr/>
          <p:nvPr/>
        </p:nvGrpSpPr>
        <p:grpSpPr>
          <a:xfrm>
            <a:off x="1392324" y="3535449"/>
            <a:ext cx="10552430" cy="676910"/>
            <a:chOff x="1597" y="4684"/>
            <a:chExt cx="16618" cy="1066"/>
          </a:xfrm>
        </p:grpSpPr>
        <p:sp>
          <p:nvSpPr>
            <p:cNvPr id="40" name="矩形 39"/>
            <p:cNvSpPr/>
            <p:nvPr/>
          </p:nvSpPr>
          <p:spPr>
            <a:xfrm>
              <a:off x="1597" y="4684"/>
              <a:ext cx="3416" cy="984"/>
            </a:xfrm>
            <a:prstGeom prst="rect">
              <a:avLst/>
            </a:prstGeom>
          </p:spPr>
          <p:txBody>
            <a:bodyPr wrap="square" lIns="86411" tIns="43205" rIns="86411" bIns="43205">
              <a:spAutoFit/>
            </a:bodyPr>
            <a:lstStyle/>
            <a:p>
              <a:r>
                <a:rPr lang="en-US" altLang="zh-CN" sz="2400" b="1" dirty="0">
                  <a:solidFill>
                    <a:schemeClr val="bg1"/>
                  </a:solidFill>
                  <a:cs typeface="+mn-ea"/>
                  <a:sym typeface="+mn-lt"/>
                </a:rPr>
                <a:t>6</a:t>
              </a:r>
              <a:endParaRPr lang="en-US" altLang="zh-CN" sz="2400" b="1" dirty="0">
                <a:solidFill>
                  <a:schemeClr val="bg1"/>
                </a:solidFill>
                <a:cs typeface="+mn-ea"/>
                <a:sym typeface="+mn-lt"/>
              </a:endParaRPr>
            </a:p>
            <a:p>
              <a:r>
                <a:rPr lang="en-US" altLang="zh-CN" sz="1100" dirty="0">
                  <a:solidFill>
                    <a:schemeClr val="bg1"/>
                  </a:solidFill>
                  <a:cs typeface="+mn-ea"/>
                  <a:sym typeface="+mn-lt"/>
                </a:rPr>
                <a:t>Global Production Bases</a:t>
              </a:r>
              <a:endParaRPr lang="en-US" altLang="zh-CN" sz="1100" dirty="0">
                <a:solidFill>
                  <a:schemeClr val="bg1"/>
                </a:solidFill>
                <a:cs typeface="+mn-ea"/>
                <a:sym typeface="+mn-lt"/>
              </a:endParaRPr>
            </a:p>
          </p:txBody>
        </p:sp>
        <p:sp>
          <p:nvSpPr>
            <p:cNvPr id="41" name="矩形 40"/>
            <p:cNvSpPr/>
            <p:nvPr/>
          </p:nvSpPr>
          <p:spPr>
            <a:xfrm>
              <a:off x="9586" y="4725"/>
              <a:ext cx="4740" cy="984"/>
            </a:xfrm>
            <a:prstGeom prst="rect">
              <a:avLst/>
            </a:prstGeom>
          </p:spPr>
          <p:txBody>
            <a:bodyPr wrap="square" lIns="86411" tIns="43205" rIns="86411" bIns="43205">
              <a:spAutoFit/>
            </a:bodyPr>
            <a:lstStyle/>
            <a:p>
              <a:r>
                <a:rPr lang="en-US" altLang="zh-CN" sz="2400" b="1" dirty="0">
                  <a:solidFill>
                    <a:schemeClr val="bg1"/>
                  </a:solidFill>
                  <a:cs typeface="+mn-ea"/>
                  <a:sym typeface="+mn-lt"/>
                </a:rPr>
                <a:t>80+ </a:t>
              </a:r>
              <a:endParaRPr lang="en-US" altLang="zh-CN" sz="2400" b="1" dirty="0">
                <a:solidFill>
                  <a:schemeClr val="bg1"/>
                </a:solidFill>
                <a:cs typeface="+mn-ea"/>
                <a:sym typeface="+mn-lt"/>
              </a:endParaRPr>
            </a:p>
            <a:p>
              <a:r>
                <a:rPr lang="en-US" altLang="zh-CN" sz="1100" dirty="0">
                  <a:solidFill>
                    <a:schemeClr val="bg1"/>
                  </a:solidFill>
                  <a:cs typeface="+mn-ea"/>
                  <a:sym typeface="+mn-lt"/>
                </a:rPr>
                <a:t>Shipped Countries</a:t>
              </a:r>
              <a:endParaRPr lang="en-US" altLang="zh-CN" sz="1100" dirty="0">
                <a:solidFill>
                  <a:schemeClr val="bg1"/>
                </a:solidFill>
                <a:cs typeface="+mn-ea"/>
                <a:sym typeface="+mn-lt"/>
              </a:endParaRPr>
            </a:p>
          </p:txBody>
        </p:sp>
        <p:sp>
          <p:nvSpPr>
            <p:cNvPr id="42" name="矩形 41"/>
            <p:cNvSpPr/>
            <p:nvPr/>
          </p:nvSpPr>
          <p:spPr>
            <a:xfrm>
              <a:off x="13419" y="4684"/>
              <a:ext cx="4797" cy="984"/>
            </a:xfrm>
            <a:prstGeom prst="rect">
              <a:avLst/>
            </a:prstGeom>
          </p:spPr>
          <p:txBody>
            <a:bodyPr wrap="square" lIns="86411" tIns="43205" rIns="86411" bIns="43205">
              <a:spAutoFit/>
            </a:bodyPr>
            <a:lstStyle/>
            <a:p>
              <a:r>
                <a:rPr lang="en-US" altLang="zh-CN" sz="2400" b="1" dirty="0">
                  <a:solidFill>
                    <a:schemeClr val="bg1"/>
                  </a:solidFill>
                  <a:cs typeface="+mn-ea"/>
                  <a:sym typeface="+mn-lt"/>
                </a:rPr>
                <a:t>TOP10</a:t>
              </a:r>
              <a:endParaRPr lang="en-US" altLang="zh-CN" sz="2400" b="1" dirty="0">
                <a:solidFill>
                  <a:schemeClr val="bg1"/>
                </a:solidFill>
                <a:cs typeface="+mn-ea"/>
                <a:sym typeface="+mn-lt"/>
              </a:endParaRPr>
            </a:p>
            <a:p>
              <a:r>
                <a:rPr lang="en-US" altLang="zh-CN" sz="1100" dirty="0">
                  <a:solidFill>
                    <a:schemeClr val="bg1"/>
                  </a:solidFill>
                  <a:cs typeface="+mn-ea"/>
                  <a:sym typeface="+mn-lt"/>
                </a:rPr>
                <a:t>Top 10 Suppliers of Distributed PV Modules</a:t>
              </a:r>
              <a:endParaRPr lang="en-US" altLang="zh-CN" sz="1100" dirty="0">
                <a:solidFill>
                  <a:schemeClr val="bg1"/>
                </a:solidFill>
                <a:cs typeface="+mn-ea"/>
                <a:sym typeface="+mn-lt"/>
              </a:endParaRPr>
            </a:p>
          </p:txBody>
        </p:sp>
        <p:sp>
          <p:nvSpPr>
            <p:cNvPr id="43" name="矩形 42"/>
            <p:cNvSpPr/>
            <p:nvPr/>
          </p:nvSpPr>
          <p:spPr>
            <a:xfrm>
              <a:off x="5393" y="4766"/>
              <a:ext cx="3856" cy="984"/>
            </a:xfrm>
            <a:prstGeom prst="rect">
              <a:avLst/>
            </a:prstGeom>
          </p:spPr>
          <p:txBody>
            <a:bodyPr wrap="square" lIns="86411" tIns="43205" rIns="86411" bIns="43205">
              <a:spAutoFit/>
            </a:bodyPr>
            <a:lstStyle/>
            <a:p>
              <a:r>
                <a:rPr lang="en-US" altLang="zh-CN" sz="2400" b="1" dirty="0">
                  <a:solidFill>
                    <a:schemeClr val="bg1"/>
                  </a:solidFill>
                  <a:cs typeface="+mn-ea"/>
                  <a:sym typeface="+mn-lt"/>
                </a:rPr>
                <a:t>36 GW+ </a:t>
              </a:r>
              <a:endParaRPr lang="en-US" altLang="zh-CN" sz="2400" b="1" dirty="0">
                <a:solidFill>
                  <a:schemeClr val="bg1"/>
                </a:solidFill>
                <a:cs typeface="+mn-ea"/>
                <a:sym typeface="+mn-lt"/>
              </a:endParaRPr>
            </a:p>
            <a:p>
              <a:r>
                <a:rPr lang="en-US" altLang="zh-CN" sz="1100" dirty="0">
                  <a:solidFill>
                    <a:schemeClr val="bg1"/>
                  </a:solidFill>
                  <a:cs typeface="+mn-ea"/>
                  <a:sym typeface="+mn-lt"/>
                </a:rPr>
                <a:t>Accumulative Shipments</a:t>
              </a:r>
              <a:endParaRPr lang="en-US" altLang="zh-CN" sz="1100" dirty="0">
                <a:solidFill>
                  <a:schemeClr val="bg1"/>
                </a:solidFill>
                <a:cs typeface="+mn-ea"/>
                <a:sym typeface="+mn-lt"/>
              </a:endParaRPr>
            </a:p>
          </p:txBody>
        </p:sp>
      </p:grpSp>
      <p:sp>
        <p:nvSpPr>
          <p:cNvPr id="44" name="文本框 1"/>
          <p:cNvSpPr txBox="1"/>
          <p:nvPr/>
        </p:nvSpPr>
        <p:spPr>
          <a:xfrm>
            <a:off x="1780825" y="1821216"/>
            <a:ext cx="4241746" cy="732155"/>
          </a:xfrm>
          <a:prstGeom prst="rect">
            <a:avLst/>
          </a:prstGeom>
          <a:noFill/>
        </p:spPr>
        <p:txBody>
          <a:bodyPr wrap="square" lIns="86411" tIns="43205" rIns="86411" bIns="43205" rtlCol="0">
            <a:spAutoFit/>
          </a:bodyPr>
          <a:lstStyle/>
          <a:p>
            <a:r>
              <a:rPr lang="en-US" altLang="zh-CN" sz="1400" dirty="0">
                <a:latin typeface="Arial" panose="020B0604020202020204" pitchFamily="34" charset="0"/>
                <a:cs typeface="Arial" panose="020B0604020202020204" pitchFamily="34" charset="0"/>
                <a:sym typeface="+mn-lt"/>
              </a:rPr>
              <a:t>World's Top 10 leading PV solar cell and module manufacturer and agriculture renewable energy solution provider.</a:t>
            </a:r>
            <a:endParaRPr lang="zh-CN" altLang="zh-CN" sz="1400" dirty="0">
              <a:latin typeface="Arial" panose="020B0604020202020204" pitchFamily="34" charset="0"/>
              <a:cs typeface="Arial" panose="020B0604020202020204" pitchFamily="34" charset="0"/>
              <a:sym typeface="+mn-lt"/>
            </a:endParaRPr>
          </a:p>
        </p:txBody>
      </p:sp>
      <p:sp>
        <p:nvSpPr>
          <p:cNvPr id="45" name="TextBox 10"/>
          <p:cNvSpPr txBox="1"/>
          <p:nvPr/>
        </p:nvSpPr>
        <p:spPr>
          <a:xfrm>
            <a:off x="1105470" y="508248"/>
            <a:ext cx="2036968" cy="415498"/>
          </a:xfrm>
          <a:prstGeom prst="rect">
            <a:avLst/>
          </a:prstGeom>
          <a:noFill/>
        </p:spPr>
        <p:txBody>
          <a:bodyPr wrap="none" rtlCol="0">
            <a:spAutoFit/>
          </a:bodyPr>
          <a:lstStyle/>
          <a:p>
            <a:r>
              <a:rPr lang="en-US" altLang="zh-CN" sz="2100" b="1" dirty="0">
                <a:latin typeface="Arial" panose="020B0604020202020204" pitchFamily="34" charset="0"/>
                <a:cs typeface="Arial" panose="020B0604020202020204" pitchFamily="34" charset="0"/>
                <a:sym typeface="+mn-lt"/>
              </a:rPr>
              <a:t>About </a:t>
            </a:r>
            <a:r>
              <a:rPr lang="en-US" altLang="zh-CN" sz="2100" b="1" dirty="0" err="1">
                <a:latin typeface="Arial" panose="020B0604020202020204" pitchFamily="34" charset="0"/>
                <a:cs typeface="Arial" panose="020B0604020202020204" pitchFamily="34" charset="0"/>
                <a:sym typeface="+mn-lt"/>
              </a:rPr>
              <a:t>Talesun</a:t>
            </a:r>
            <a:endParaRPr lang="zh-CN" altLang="en-US" sz="2100" b="1" dirty="0">
              <a:latin typeface="Arial" panose="020B0604020202020204" pitchFamily="34" charset="0"/>
              <a:cs typeface="Arial" panose="020B0604020202020204" pitchFamily="34" charset="0"/>
              <a:sym typeface="+mn-l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剪去单角的矩形 4"/>
          <p:cNvSpPr/>
          <p:nvPr/>
        </p:nvSpPr>
        <p:spPr>
          <a:xfrm rot="10800000" flipH="1">
            <a:off x="768969" y="4876697"/>
            <a:ext cx="3650747" cy="1596051"/>
          </a:xfrm>
          <a:prstGeom prst="snip1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70">
              <a:cs typeface="+mn-ea"/>
              <a:sym typeface="+mn-lt"/>
            </a:endParaRPr>
          </a:p>
        </p:txBody>
      </p:sp>
      <p:sp>
        <p:nvSpPr>
          <p:cNvPr id="6" name="剪去单角的矩形 5"/>
          <p:cNvSpPr/>
          <p:nvPr/>
        </p:nvSpPr>
        <p:spPr>
          <a:xfrm rot="10800000" flipH="1">
            <a:off x="692774" y="4804539"/>
            <a:ext cx="3650747" cy="1596051"/>
          </a:xfrm>
          <a:prstGeom prst="snip1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70">
              <a:cs typeface="+mn-ea"/>
              <a:sym typeface="+mn-lt"/>
            </a:endParaRPr>
          </a:p>
        </p:txBody>
      </p:sp>
      <p:sp>
        <p:nvSpPr>
          <p:cNvPr id="7" name="TextBox 18"/>
          <p:cNvSpPr txBox="1"/>
          <p:nvPr/>
        </p:nvSpPr>
        <p:spPr>
          <a:xfrm>
            <a:off x="941539" y="5401096"/>
            <a:ext cx="3401982" cy="1323439"/>
          </a:xfrm>
          <a:prstGeom prst="rect">
            <a:avLst/>
          </a:prstGeom>
          <a:noFill/>
        </p:spPr>
        <p:txBody>
          <a:bodyPr wrap="square" rtlCol="0">
            <a:spAutoFit/>
          </a:bodyPr>
          <a:lstStyle/>
          <a:p>
            <a:r>
              <a:rPr lang="en-US" altLang="zh-CN" sz="2000" dirty="0" err="1">
                <a:solidFill>
                  <a:schemeClr val="bg1"/>
                </a:solidFill>
                <a:latin typeface="Arial" panose="020B0604020202020204" pitchFamily="34" charset="0"/>
                <a:cs typeface="Arial" panose="020B0604020202020204" pitchFamily="34" charset="0"/>
              </a:rPr>
              <a:t>Ibi</a:t>
            </a:r>
            <a:r>
              <a:rPr lang="en-US" altLang="zh-CN" sz="2000" dirty="0">
                <a:solidFill>
                  <a:schemeClr val="bg1"/>
                </a:solidFill>
                <a:latin typeface="Arial" panose="020B0604020202020204" pitchFamily="34" charset="0"/>
                <a:cs typeface="Arial" panose="020B0604020202020204" pitchFamily="34" charset="0"/>
              </a:rPr>
              <a:t>-gun, Japan</a:t>
            </a:r>
            <a:endParaRPr lang="en-US" altLang="zh-CN" sz="2000" dirty="0">
              <a:solidFill>
                <a:schemeClr val="bg1"/>
              </a:solidFill>
              <a:latin typeface="Arial" panose="020B0604020202020204" pitchFamily="34" charset="0"/>
              <a:cs typeface="Arial" panose="020B0604020202020204" pitchFamily="34" charset="0"/>
            </a:endParaRPr>
          </a:p>
          <a:p>
            <a:r>
              <a:rPr lang="en-US" altLang="zh-CN" sz="2000" dirty="0">
                <a:solidFill>
                  <a:schemeClr val="bg1"/>
                </a:solidFill>
                <a:latin typeface="Arial" panose="020B0604020202020204" pitchFamily="34" charset="0"/>
                <a:cs typeface="Arial" panose="020B0604020202020204" pitchFamily="34" charset="0"/>
              </a:rPr>
              <a:t>Animal Husbandry</a:t>
            </a:r>
            <a:endParaRPr lang="en-US" altLang="zh-CN" sz="2000" dirty="0">
              <a:solidFill>
                <a:schemeClr val="bg1"/>
              </a:solidFill>
              <a:latin typeface="Arial" panose="020B0604020202020204" pitchFamily="34" charset="0"/>
              <a:cs typeface="Arial" panose="020B0604020202020204" pitchFamily="34" charset="0"/>
            </a:endParaRPr>
          </a:p>
          <a:p>
            <a:r>
              <a:rPr lang="en-US" altLang="zh-CN" sz="2000" dirty="0" err="1">
                <a:solidFill>
                  <a:schemeClr val="bg1"/>
                </a:solidFill>
                <a:latin typeface="Arial" panose="020B0604020202020204" pitchFamily="34" charset="0"/>
                <a:cs typeface="Arial" panose="020B0604020202020204" pitchFamily="34" charset="0"/>
              </a:rPr>
              <a:t>Agri-voltaics</a:t>
            </a:r>
            <a:endParaRPr lang="en-US" altLang="zh-CN" sz="2000" dirty="0">
              <a:solidFill>
                <a:schemeClr val="bg1"/>
              </a:solidFill>
              <a:latin typeface="Arial" panose="020B0604020202020204" pitchFamily="34" charset="0"/>
              <a:cs typeface="Arial" panose="020B0604020202020204" pitchFamily="34" charset="0"/>
            </a:endParaRPr>
          </a:p>
          <a:p>
            <a:endParaRPr lang="zh-CN" altLang="en-US" sz="2000" dirty="0">
              <a:solidFill>
                <a:schemeClr val="bg1"/>
              </a:solidFill>
              <a:latin typeface="Arial" panose="020B0604020202020204" pitchFamily="34" charset="0"/>
              <a:ea typeface="思源黑体 CN Heavy" panose="020B0A00000000000000" charset="-122"/>
              <a:cs typeface="Arial" panose="020B0604020202020204" pitchFamily="34" charset="0"/>
            </a:endParaRPr>
          </a:p>
        </p:txBody>
      </p:sp>
      <p:sp>
        <p:nvSpPr>
          <p:cNvPr id="8" name="TextBox 8"/>
          <p:cNvSpPr txBox="1"/>
          <p:nvPr/>
        </p:nvSpPr>
        <p:spPr>
          <a:xfrm>
            <a:off x="915343" y="4804539"/>
            <a:ext cx="2356735" cy="743280"/>
          </a:xfrm>
          <a:prstGeom prst="rect">
            <a:avLst/>
          </a:prstGeom>
          <a:noFill/>
        </p:spPr>
        <p:txBody>
          <a:bodyPr wrap="none" rtlCol="0">
            <a:spAutoFit/>
          </a:bodyPr>
          <a:lstStyle/>
          <a:p>
            <a:r>
              <a:rPr lang="en-US" altLang="zh-CN" sz="4230" b="1" dirty="0">
                <a:solidFill>
                  <a:schemeClr val="bg1"/>
                </a:solidFill>
                <a:latin typeface="Arial Black" panose="020B0A04020102020204" pitchFamily="34" charset="0"/>
                <a:cs typeface="+mn-ea"/>
                <a:sym typeface="+mn-lt"/>
              </a:rPr>
              <a:t>235 kW</a:t>
            </a:r>
            <a:endParaRPr lang="zh-CN" altLang="en-US" sz="4230" b="1" dirty="0">
              <a:latin typeface="Arial Black" panose="020B0A04020102020204" pitchFamily="34" charset="0"/>
              <a:cs typeface="+mn-ea"/>
              <a:sym typeface="+mn-l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剪去单角的矩形 4"/>
          <p:cNvSpPr/>
          <p:nvPr/>
        </p:nvSpPr>
        <p:spPr>
          <a:xfrm rot="10800000" flipH="1">
            <a:off x="768969" y="4876697"/>
            <a:ext cx="3650747" cy="1596051"/>
          </a:xfrm>
          <a:prstGeom prst="snip1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70">
              <a:cs typeface="+mn-ea"/>
              <a:sym typeface="+mn-lt"/>
            </a:endParaRPr>
          </a:p>
        </p:txBody>
      </p:sp>
      <p:sp>
        <p:nvSpPr>
          <p:cNvPr id="6" name="剪去单角的矩形 5"/>
          <p:cNvSpPr/>
          <p:nvPr/>
        </p:nvSpPr>
        <p:spPr>
          <a:xfrm rot="10800000" flipH="1">
            <a:off x="692774" y="4804539"/>
            <a:ext cx="3650747" cy="1596051"/>
          </a:xfrm>
          <a:prstGeom prst="snip1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70">
              <a:cs typeface="+mn-ea"/>
              <a:sym typeface="+mn-lt"/>
            </a:endParaRPr>
          </a:p>
        </p:txBody>
      </p:sp>
      <p:sp>
        <p:nvSpPr>
          <p:cNvPr id="7" name="TextBox 18"/>
          <p:cNvSpPr txBox="1"/>
          <p:nvPr/>
        </p:nvSpPr>
        <p:spPr>
          <a:xfrm>
            <a:off x="903279" y="5395672"/>
            <a:ext cx="2281394" cy="1323439"/>
          </a:xfrm>
          <a:prstGeom prst="rect">
            <a:avLst/>
          </a:prstGeom>
          <a:noFill/>
        </p:spPr>
        <p:txBody>
          <a:bodyPr wrap="none" rtlCol="0">
            <a:spAutoFit/>
          </a:bodyPr>
          <a:lstStyle/>
          <a:p>
            <a:r>
              <a:rPr lang="en-US" altLang="zh-CN" sz="2000" dirty="0">
                <a:solidFill>
                  <a:schemeClr val="bg1"/>
                </a:solidFill>
                <a:latin typeface="Arial" panose="020B0604020202020204" pitchFamily="34" charset="0"/>
                <a:cs typeface="Arial" panose="020B0604020202020204" pitchFamily="34" charset="0"/>
              </a:rPr>
              <a:t>Gifu, Japan</a:t>
            </a:r>
            <a:endParaRPr lang="en-US" altLang="zh-CN" sz="2000" dirty="0">
              <a:solidFill>
                <a:schemeClr val="bg1"/>
              </a:solidFill>
              <a:latin typeface="Arial" panose="020B0604020202020204" pitchFamily="34" charset="0"/>
              <a:cs typeface="Arial" panose="020B0604020202020204" pitchFamily="34" charset="0"/>
            </a:endParaRPr>
          </a:p>
          <a:p>
            <a:r>
              <a:rPr lang="en-US" altLang="zh-CN" sz="2000" dirty="0">
                <a:solidFill>
                  <a:schemeClr val="bg1"/>
                </a:solidFill>
                <a:latin typeface="Arial" panose="020B0604020202020204" pitchFamily="34" charset="0"/>
                <a:cs typeface="Arial" panose="020B0604020202020204" pitchFamily="34" charset="0"/>
              </a:rPr>
              <a:t>Animal Husbandry</a:t>
            </a:r>
            <a:endParaRPr lang="en-US" altLang="zh-CN" sz="2000" dirty="0">
              <a:solidFill>
                <a:schemeClr val="bg1"/>
              </a:solidFill>
              <a:latin typeface="Arial" panose="020B0604020202020204" pitchFamily="34" charset="0"/>
              <a:cs typeface="Arial" panose="020B0604020202020204" pitchFamily="34" charset="0"/>
            </a:endParaRPr>
          </a:p>
          <a:p>
            <a:r>
              <a:rPr lang="en-US" altLang="zh-CN" sz="2000" dirty="0" err="1">
                <a:solidFill>
                  <a:schemeClr val="bg1"/>
                </a:solidFill>
                <a:latin typeface="Arial" panose="020B0604020202020204" pitchFamily="34" charset="0"/>
                <a:cs typeface="Arial" panose="020B0604020202020204" pitchFamily="34" charset="0"/>
              </a:rPr>
              <a:t>Agri-voltaics</a:t>
            </a:r>
            <a:endParaRPr lang="en-US" altLang="zh-CN" sz="2000" dirty="0">
              <a:solidFill>
                <a:schemeClr val="bg1"/>
              </a:solidFill>
              <a:latin typeface="Arial" panose="020B0604020202020204" pitchFamily="34" charset="0"/>
              <a:cs typeface="Arial" panose="020B0604020202020204" pitchFamily="34" charset="0"/>
            </a:endParaRPr>
          </a:p>
          <a:p>
            <a:endParaRPr lang="zh-CN" altLang="en-US" sz="2000" dirty="0">
              <a:solidFill>
                <a:schemeClr val="bg1"/>
              </a:solidFill>
              <a:latin typeface="Arial" panose="020B0604020202020204" pitchFamily="34" charset="0"/>
              <a:ea typeface="思源黑体 CN Heavy" panose="020B0A00000000000000" charset="-122"/>
              <a:cs typeface="Arial" panose="020B0604020202020204" pitchFamily="34" charset="0"/>
            </a:endParaRPr>
          </a:p>
        </p:txBody>
      </p:sp>
      <p:sp>
        <p:nvSpPr>
          <p:cNvPr id="8" name="TextBox 8"/>
          <p:cNvSpPr txBox="1"/>
          <p:nvPr/>
        </p:nvSpPr>
        <p:spPr>
          <a:xfrm>
            <a:off x="875196" y="4772898"/>
            <a:ext cx="2356735" cy="743280"/>
          </a:xfrm>
          <a:prstGeom prst="rect">
            <a:avLst/>
          </a:prstGeom>
          <a:noFill/>
        </p:spPr>
        <p:txBody>
          <a:bodyPr wrap="none" rtlCol="0">
            <a:spAutoFit/>
          </a:bodyPr>
          <a:lstStyle/>
          <a:p>
            <a:r>
              <a:rPr lang="en-US" altLang="zh-CN" sz="4230" b="1" dirty="0">
                <a:solidFill>
                  <a:schemeClr val="bg1"/>
                </a:solidFill>
                <a:latin typeface="Arial Black" panose="020B0A04020102020204" pitchFamily="34" charset="0"/>
                <a:cs typeface="+mn-ea"/>
                <a:sym typeface="+mn-lt"/>
              </a:rPr>
              <a:t>274 kW</a:t>
            </a:r>
            <a:endParaRPr lang="zh-CN" altLang="en-US" sz="4230" b="1" dirty="0">
              <a:latin typeface="Arial Black" panose="020B0A04020102020204" pitchFamily="34" charset="0"/>
              <a:cs typeface="+mn-ea"/>
              <a:sym typeface="+mn-l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剪去单角的矩形 16"/>
          <p:cNvSpPr/>
          <p:nvPr/>
        </p:nvSpPr>
        <p:spPr>
          <a:xfrm rot="10800000" flipH="1">
            <a:off x="768969" y="4876697"/>
            <a:ext cx="3650747" cy="1596051"/>
          </a:xfrm>
          <a:prstGeom prst="snip1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70">
              <a:cs typeface="+mn-ea"/>
              <a:sym typeface="+mn-lt"/>
            </a:endParaRPr>
          </a:p>
        </p:txBody>
      </p:sp>
      <p:sp>
        <p:nvSpPr>
          <p:cNvPr id="18" name="剪去单角的矩形 17"/>
          <p:cNvSpPr/>
          <p:nvPr/>
        </p:nvSpPr>
        <p:spPr>
          <a:xfrm rot="10800000" flipH="1">
            <a:off x="692774" y="4804539"/>
            <a:ext cx="3650747" cy="1596051"/>
          </a:xfrm>
          <a:prstGeom prst="snip1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70">
              <a:cs typeface="+mn-ea"/>
              <a:sym typeface="+mn-lt"/>
            </a:endParaRPr>
          </a:p>
        </p:txBody>
      </p:sp>
      <p:sp>
        <p:nvSpPr>
          <p:cNvPr id="19" name="TextBox 18"/>
          <p:cNvSpPr txBox="1"/>
          <p:nvPr/>
        </p:nvSpPr>
        <p:spPr>
          <a:xfrm>
            <a:off x="770269" y="5531388"/>
            <a:ext cx="4046735" cy="1015663"/>
          </a:xfrm>
          <a:prstGeom prst="rect">
            <a:avLst/>
          </a:prstGeom>
          <a:noFill/>
        </p:spPr>
        <p:txBody>
          <a:bodyPr wrap="square" rtlCol="0">
            <a:spAutoFit/>
          </a:bodyPr>
          <a:lstStyle/>
          <a:p>
            <a:r>
              <a:rPr lang="en-US" altLang="zh-CN" sz="2000" dirty="0">
                <a:solidFill>
                  <a:schemeClr val="bg1"/>
                </a:solidFill>
                <a:latin typeface="Arial" panose="020B0604020202020204" pitchFamily="34" charset="0"/>
                <a:cs typeface="Arial" panose="020B0604020202020204" pitchFamily="34" charset="0"/>
              </a:rPr>
              <a:t>Changshu Jiangsu, china</a:t>
            </a:r>
            <a:endParaRPr lang="en-US" altLang="zh-CN" sz="2000" dirty="0">
              <a:solidFill>
                <a:schemeClr val="bg1"/>
              </a:solidFill>
              <a:latin typeface="Arial" panose="020B0604020202020204" pitchFamily="34" charset="0"/>
              <a:cs typeface="Arial" panose="020B0604020202020204" pitchFamily="34" charset="0"/>
            </a:endParaRPr>
          </a:p>
          <a:p>
            <a:r>
              <a:rPr lang="en-US" altLang="zh-CN" sz="2000" dirty="0" err="1">
                <a:solidFill>
                  <a:schemeClr val="bg1"/>
                </a:solidFill>
                <a:latin typeface="Arial" panose="020B0604020202020204" pitchFamily="34" charset="0"/>
                <a:ea typeface="思源黑体 CN Heavy" panose="020B0A00000000000000" charset="-122"/>
                <a:cs typeface="Arial" panose="020B0604020202020204" pitchFamily="34" charset="0"/>
              </a:rPr>
              <a:t>Agri-voltaics</a:t>
            </a:r>
            <a:endParaRPr lang="zh-CN" altLang="en-US" sz="2000" dirty="0">
              <a:solidFill>
                <a:schemeClr val="bg1"/>
              </a:solidFill>
              <a:latin typeface="Arial" panose="020B0604020202020204" pitchFamily="34" charset="0"/>
              <a:ea typeface="思源黑体 CN Heavy" panose="020B0A00000000000000" charset="-122"/>
              <a:cs typeface="Arial" panose="020B0604020202020204" pitchFamily="34" charset="0"/>
            </a:endParaRPr>
          </a:p>
          <a:p>
            <a:endParaRPr lang="en-US" altLang="zh-CN" sz="2000" dirty="0">
              <a:solidFill>
                <a:schemeClr val="bg1"/>
              </a:solidFill>
              <a:latin typeface="Arial" panose="020B0604020202020204" pitchFamily="34" charset="0"/>
              <a:cs typeface="Arial" panose="020B0604020202020204" pitchFamily="34" charset="0"/>
            </a:endParaRPr>
          </a:p>
        </p:txBody>
      </p:sp>
      <p:sp>
        <p:nvSpPr>
          <p:cNvPr id="20" name="TextBox 8"/>
          <p:cNvSpPr txBox="1"/>
          <p:nvPr/>
        </p:nvSpPr>
        <p:spPr>
          <a:xfrm>
            <a:off x="768968" y="4871493"/>
            <a:ext cx="2324675" cy="743280"/>
          </a:xfrm>
          <a:prstGeom prst="rect">
            <a:avLst/>
          </a:prstGeom>
          <a:noFill/>
        </p:spPr>
        <p:txBody>
          <a:bodyPr wrap="none" rtlCol="0">
            <a:spAutoFit/>
          </a:bodyPr>
          <a:lstStyle/>
          <a:p>
            <a:r>
              <a:rPr lang="en-US" altLang="zh-CN" sz="4230" b="1" dirty="0">
                <a:solidFill>
                  <a:schemeClr val="bg1"/>
                </a:solidFill>
                <a:latin typeface="Arial Black" panose="020B0A04020102020204" pitchFamily="34" charset="0"/>
                <a:cs typeface="+mn-ea"/>
                <a:sym typeface="+mn-lt"/>
              </a:rPr>
              <a:t>9.8 MW</a:t>
            </a:r>
            <a:endParaRPr lang="zh-CN" altLang="en-US" sz="4230" b="1" dirty="0">
              <a:latin typeface="Arial Black" panose="020B0A04020102020204" pitchFamily="34" charset="0"/>
              <a:cs typeface="+mn-ea"/>
              <a:sym typeface="+mn-l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5614" cy="6858000"/>
          </a:xfrm>
          <a:prstGeom prst="rect">
            <a:avLst/>
          </a:prstGeom>
        </p:spPr>
      </p:pic>
      <p:sp>
        <p:nvSpPr>
          <p:cNvPr id="11" name="剪去单角的矩形 10"/>
          <p:cNvSpPr/>
          <p:nvPr/>
        </p:nvSpPr>
        <p:spPr>
          <a:xfrm rot="10800000" flipH="1">
            <a:off x="768969" y="4876697"/>
            <a:ext cx="3650747" cy="1596051"/>
          </a:xfrm>
          <a:prstGeom prst="snip1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70">
              <a:cs typeface="+mn-ea"/>
              <a:sym typeface="+mn-lt"/>
            </a:endParaRPr>
          </a:p>
        </p:txBody>
      </p:sp>
      <p:sp>
        <p:nvSpPr>
          <p:cNvPr id="12" name="剪去单角的矩形 11"/>
          <p:cNvSpPr/>
          <p:nvPr/>
        </p:nvSpPr>
        <p:spPr>
          <a:xfrm rot="10800000" flipH="1">
            <a:off x="692774" y="4804539"/>
            <a:ext cx="3650747" cy="1596051"/>
          </a:xfrm>
          <a:prstGeom prst="snip1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70">
              <a:cs typeface="+mn-ea"/>
              <a:sym typeface="+mn-lt"/>
            </a:endParaRPr>
          </a:p>
        </p:txBody>
      </p:sp>
      <p:sp>
        <p:nvSpPr>
          <p:cNvPr id="13" name="TextBox 18"/>
          <p:cNvSpPr txBox="1"/>
          <p:nvPr/>
        </p:nvSpPr>
        <p:spPr>
          <a:xfrm>
            <a:off x="770269" y="5575119"/>
            <a:ext cx="3726109" cy="707886"/>
          </a:xfrm>
          <a:prstGeom prst="rect">
            <a:avLst/>
          </a:prstGeom>
          <a:noFill/>
        </p:spPr>
        <p:txBody>
          <a:bodyPr wrap="square" rtlCol="0">
            <a:spAutoFit/>
          </a:bodyPr>
          <a:lstStyle/>
          <a:p>
            <a:r>
              <a:rPr lang="en-US" altLang="zh-CN" sz="2000" dirty="0" err="1">
                <a:solidFill>
                  <a:schemeClr val="bg1"/>
                </a:solidFill>
                <a:latin typeface="Arial" panose="020B0604020202020204" pitchFamily="34" charset="0"/>
                <a:cs typeface="Arial" panose="020B0604020202020204" pitchFamily="34" charset="0"/>
              </a:rPr>
              <a:t>Hanshou</a:t>
            </a:r>
            <a:r>
              <a:rPr lang="en-US" altLang="zh-CN" sz="2000" dirty="0">
                <a:solidFill>
                  <a:schemeClr val="bg1"/>
                </a:solidFill>
                <a:latin typeface="Arial" panose="020B0604020202020204" pitchFamily="34" charset="0"/>
                <a:cs typeface="Arial" panose="020B0604020202020204" pitchFamily="34" charset="0"/>
              </a:rPr>
              <a:t> Huanan , china</a:t>
            </a:r>
            <a:endParaRPr lang="en-US" altLang="zh-CN" sz="2000" dirty="0">
              <a:solidFill>
                <a:schemeClr val="bg1"/>
              </a:solidFill>
              <a:latin typeface="Arial" panose="020B0604020202020204" pitchFamily="34" charset="0"/>
              <a:cs typeface="Arial" panose="020B0604020202020204" pitchFamily="34" charset="0"/>
            </a:endParaRPr>
          </a:p>
          <a:p>
            <a:r>
              <a:rPr lang="en-US" altLang="zh-CN" sz="2000" dirty="0" err="1">
                <a:solidFill>
                  <a:schemeClr val="bg1"/>
                </a:solidFill>
                <a:latin typeface="Arial" panose="020B0604020202020204" pitchFamily="34" charset="0"/>
                <a:ea typeface="思源黑体 CN Heavy" panose="020B0A00000000000000" charset="-122"/>
                <a:cs typeface="Arial" panose="020B0604020202020204" pitchFamily="34" charset="0"/>
              </a:rPr>
              <a:t>Agri-voltaics</a:t>
            </a:r>
            <a:endParaRPr lang="zh-CN" altLang="en-US" sz="2000" dirty="0">
              <a:solidFill>
                <a:schemeClr val="bg1"/>
              </a:solidFill>
              <a:latin typeface="Arial" panose="020B0604020202020204" pitchFamily="34" charset="0"/>
              <a:ea typeface="思源黑体 CN Heavy" panose="020B0A00000000000000" charset="-122"/>
              <a:cs typeface="Arial" panose="020B0604020202020204" pitchFamily="34" charset="0"/>
            </a:endParaRPr>
          </a:p>
        </p:txBody>
      </p:sp>
      <p:sp>
        <p:nvSpPr>
          <p:cNvPr id="14" name="TextBox 8"/>
          <p:cNvSpPr txBox="1"/>
          <p:nvPr/>
        </p:nvSpPr>
        <p:spPr>
          <a:xfrm>
            <a:off x="768968" y="4909634"/>
            <a:ext cx="2143536" cy="743280"/>
          </a:xfrm>
          <a:prstGeom prst="rect">
            <a:avLst/>
          </a:prstGeom>
          <a:noFill/>
        </p:spPr>
        <p:txBody>
          <a:bodyPr wrap="none" rtlCol="0">
            <a:spAutoFit/>
          </a:bodyPr>
          <a:lstStyle/>
          <a:p>
            <a:r>
              <a:rPr lang="en-US" altLang="zh-CN" sz="4230" b="1" dirty="0">
                <a:solidFill>
                  <a:schemeClr val="bg1"/>
                </a:solidFill>
                <a:latin typeface="Arial Black" panose="020B0A04020102020204" pitchFamily="34" charset="0"/>
                <a:cs typeface="+mn-ea"/>
                <a:sym typeface="+mn-lt"/>
              </a:rPr>
              <a:t>20 MW</a:t>
            </a:r>
            <a:endParaRPr lang="zh-CN" altLang="en-US" sz="4230" b="1" dirty="0">
              <a:latin typeface="Arial Black" panose="020B0A04020102020204" pitchFamily="34" charset="0"/>
              <a:cs typeface="+mn-ea"/>
              <a:sym typeface="+mn-l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剪去单角的矩形 13"/>
          <p:cNvSpPr/>
          <p:nvPr/>
        </p:nvSpPr>
        <p:spPr>
          <a:xfrm rot="10800000" flipH="1">
            <a:off x="768969" y="4876697"/>
            <a:ext cx="3650747" cy="1596051"/>
          </a:xfrm>
          <a:prstGeom prst="snip1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70">
              <a:cs typeface="+mn-ea"/>
              <a:sym typeface="+mn-lt"/>
            </a:endParaRPr>
          </a:p>
        </p:txBody>
      </p:sp>
      <p:sp>
        <p:nvSpPr>
          <p:cNvPr id="15" name="剪去单角的矩形 14"/>
          <p:cNvSpPr/>
          <p:nvPr/>
        </p:nvSpPr>
        <p:spPr>
          <a:xfrm rot="10800000" flipH="1">
            <a:off x="692774" y="4804539"/>
            <a:ext cx="3650747" cy="1596051"/>
          </a:xfrm>
          <a:prstGeom prst="snip1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70">
              <a:cs typeface="+mn-ea"/>
              <a:sym typeface="+mn-lt"/>
            </a:endParaRPr>
          </a:p>
        </p:txBody>
      </p:sp>
      <p:sp>
        <p:nvSpPr>
          <p:cNvPr id="16" name="TextBox 18"/>
          <p:cNvSpPr txBox="1"/>
          <p:nvPr/>
        </p:nvSpPr>
        <p:spPr>
          <a:xfrm>
            <a:off x="770270" y="5489535"/>
            <a:ext cx="3476526" cy="707886"/>
          </a:xfrm>
          <a:prstGeom prst="rect">
            <a:avLst/>
          </a:prstGeom>
          <a:noFill/>
        </p:spPr>
        <p:txBody>
          <a:bodyPr wrap="square" rtlCol="0">
            <a:spAutoFit/>
          </a:bodyPr>
          <a:lstStyle/>
          <a:p>
            <a:r>
              <a:rPr lang="en-US" altLang="zh-CN" sz="2000" dirty="0">
                <a:solidFill>
                  <a:schemeClr val="bg1"/>
                </a:solidFill>
                <a:latin typeface="Arial" panose="020B0604020202020204" pitchFamily="34" charset="0"/>
                <a:cs typeface="Arial" panose="020B0604020202020204" pitchFamily="34" charset="0"/>
              </a:rPr>
              <a:t>Changshu Jiangsu, china</a:t>
            </a:r>
            <a:endParaRPr lang="en-US" altLang="zh-CN" sz="2000" dirty="0">
              <a:solidFill>
                <a:schemeClr val="bg1"/>
              </a:solidFill>
              <a:latin typeface="Arial" panose="020B0604020202020204" pitchFamily="34" charset="0"/>
              <a:cs typeface="Arial" panose="020B0604020202020204" pitchFamily="34" charset="0"/>
            </a:endParaRPr>
          </a:p>
          <a:p>
            <a:r>
              <a:rPr lang="en-US" altLang="zh-CN" sz="2000" dirty="0">
                <a:solidFill>
                  <a:schemeClr val="bg1"/>
                </a:solidFill>
                <a:latin typeface="Arial" panose="020B0604020202020204" pitchFamily="34" charset="0"/>
                <a:cs typeface="Arial" panose="020B0604020202020204" pitchFamily="34" charset="0"/>
              </a:rPr>
              <a:t>Fishery </a:t>
            </a:r>
            <a:r>
              <a:rPr lang="en-US" altLang="zh-CN" sz="2000" dirty="0" err="1">
                <a:solidFill>
                  <a:schemeClr val="bg1"/>
                </a:solidFill>
                <a:latin typeface="Arial" panose="020B0604020202020204" pitchFamily="34" charset="0"/>
                <a:cs typeface="Arial" panose="020B0604020202020204" pitchFamily="34" charset="0"/>
              </a:rPr>
              <a:t>Agri-voltaics</a:t>
            </a:r>
            <a:endParaRPr lang="en-US" altLang="zh-CN" sz="2000" dirty="0">
              <a:solidFill>
                <a:schemeClr val="bg1"/>
              </a:solidFill>
              <a:latin typeface="Arial" panose="020B0604020202020204" pitchFamily="34" charset="0"/>
              <a:cs typeface="Arial" panose="020B0604020202020204" pitchFamily="34" charset="0"/>
            </a:endParaRPr>
          </a:p>
        </p:txBody>
      </p:sp>
      <p:sp>
        <p:nvSpPr>
          <p:cNvPr id="17" name="TextBox 8"/>
          <p:cNvSpPr txBox="1"/>
          <p:nvPr/>
        </p:nvSpPr>
        <p:spPr>
          <a:xfrm>
            <a:off x="768968" y="4871493"/>
            <a:ext cx="2324675" cy="743280"/>
          </a:xfrm>
          <a:prstGeom prst="rect">
            <a:avLst/>
          </a:prstGeom>
          <a:noFill/>
        </p:spPr>
        <p:txBody>
          <a:bodyPr wrap="none" rtlCol="0">
            <a:spAutoFit/>
          </a:bodyPr>
          <a:lstStyle/>
          <a:p>
            <a:r>
              <a:rPr lang="en-US" altLang="zh-CN" sz="4230" b="1" dirty="0">
                <a:solidFill>
                  <a:schemeClr val="bg1"/>
                </a:solidFill>
                <a:latin typeface="Arial Black" panose="020B0A04020102020204" pitchFamily="34" charset="0"/>
                <a:cs typeface="+mn-ea"/>
                <a:sym typeface="+mn-lt"/>
              </a:rPr>
              <a:t>9.8 MW</a:t>
            </a:r>
            <a:endParaRPr lang="zh-CN" altLang="en-US" sz="4230" b="1" dirty="0">
              <a:latin typeface="Arial Black" panose="020B0A04020102020204" pitchFamily="34" charset="0"/>
              <a:cs typeface="+mn-ea"/>
              <a:sym typeface="+mn-l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剪去单角的矩形 7"/>
          <p:cNvSpPr/>
          <p:nvPr/>
        </p:nvSpPr>
        <p:spPr>
          <a:xfrm rot="10800000" flipH="1">
            <a:off x="768969" y="4876697"/>
            <a:ext cx="3650747" cy="1596051"/>
          </a:xfrm>
          <a:prstGeom prst="snip1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70">
              <a:cs typeface="+mn-ea"/>
              <a:sym typeface="+mn-lt"/>
            </a:endParaRPr>
          </a:p>
        </p:txBody>
      </p:sp>
      <p:sp>
        <p:nvSpPr>
          <p:cNvPr id="10" name="剪去单角的矩形 9"/>
          <p:cNvSpPr/>
          <p:nvPr/>
        </p:nvSpPr>
        <p:spPr>
          <a:xfrm rot="10800000" flipH="1">
            <a:off x="692774" y="4804539"/>
            <a:ext cx="3650747" cy="1596051"/>
          </a:xfrm>
          <a:prstGeom prst="snip1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70">
              <a:cs typeface="+mn-ea"/>
              <a:sym typeface="+mn-lt"/>
            </a:endParaRPr>
          </a:p>
        </p:txBody>
      </p:sp>
      <p:sp>
        <p:nvSpPr>
          <p:cNvPr id="15" name="TextBox 18"/>
          <p:cNvSpPr txBox="1"/>
          <p:nvPr/>
        </p:nvSpPr>
        <p:spPr>
          <a:xfrm>
            <a:off x="770269" y="5489535"/>
            <a:ext cx="3380877" cy="707886"/>
          </a:xfrm>
          <a:prstGeom prst="rect">
            <a:avLst/>
          </a:prstGeom>
          <a:noFill/>
        </p:spPr>
        <p:txBody>
          <a:bodyPr wrap="square" rtlCol="0">
            <a:spAutoFit/>
          </a:bodyPr>
          <a:lstStyle/>
          <a:p>
            <a:r>
              <a:rPr lang="en-US" altLang="zh-CN" sz="2000" dirty="0">
                <a:solidFill>
                  <a:schemeClr val="bg1"/>
                </a:solidFill>
                <a:latin typeface="Arial" panose="020B0604020202020204" pitchFamily="34" charset="0"/>
                <a:cs typeface="Arial" panose="020B0604020202020204" pitchFamily="34" charset="0"/>
              </a:rPr>
              <a:t>Changshu Jiangsu, china</a:t>
            </a:r>
            <a:endParaRPr lang="en-US" altLang="zh-CN" sz="2000" dirty="0">
              <a:solidFill>
                <a:schemeClr val="bg1"/>
              </a:solidFill>
              <a:latin typeface="Arial" panose="020B0604020202020204" pitchFamily="34" charset="0"/>
              <a:cs typeface="Arial" panose="020B0604020202020204" pitchFamily="34" charset="0"/>
            </a:endParaRPr>
          </a:p>
          <a:p>
            <a:r>
              <a:rPr lang="en-US" altLang="zh-CN" sz="2000" dirty="0">
                <a:solidFill>
                  <a:schemeClr val="bg1"/>
                </a:solidFill>
                <a:latin typeface="Arial" panose="020B0604020202020204" pitchFamily="34" charset="0"/>
                <a:cs typeface="Arial" panose="020B0604020202020204" pitchFamily="34" charset="0"/>
              </a:rPr>
              <a:t>Fishery </a:t>
            </a:r>
            <a:r>
              <a:rPr lang="en-US" altLang="zh-CN" sz="2000" dirty="0" err="1">
                <a:solidFill>
                  <a:schemeClr val="bg1"/>
                </a:solidFill>
                <a:latin typeface="Arial" panose="020B0604020202020204" pitchFamily="34" charset="0"/>
                <a:cs typeface="Arial" panose="020B0604020202020204" pitchFamily="34" charset="0"/>
              </a:rPr>
              <a:t>Agri-voltaics</a:t>
            </a:r>
            <a:endParaRPr lang="en-US" altLang="zh-CN" sz="2000" dirty="0">
              <a:solidFill>
                <a:schemeClr val="bg1"/>
              </a:solidFill>
              <a:latin typeface="Arial" panose="020B0604020202020204" pitchFamily="34" charset="0"/>
              <a:cs typeface="Arial" panose="020B0604020202020204" pitchFamily="34" charset="0"/>
            </a:endParaRPr>
          </a:p>
        </p:txBody>
      </p:sp>
      <p:sp>
        <p:nvSpPr>
          <p:cNvPr id="16" name="TextBox 8"/>
          <p:cNvSpPr txBox="1"/>
          <p:nvPr/>
        </p:nvSpPr>
        <p:spPr>
          <a:xfrm>
            <a:off x="768968" y="4871493"/>
            <a:ext cx="2324675" cy="743280"/>
          </a:xfrm>
          <a:prstGeom prst="rect">
            <a:avLst/>
          </a:prstGeom>
          <a:noFill/>
        </p:spPr>
        <p:txBody>
          <a:bodyPr wrap="none" rtlCol="0">
            <a:spAutoFit/>
          </a:bodyPr>
          <a:lstStyle/>
          <a:p>
            <a:r>
              <a:rPr lang="en-US" altLang="zh-CN" sz="4230" b="1" dirty="0">
                <a:solidFill>
                  <a:schemeClr val="bg1"/>
                </a:solidFill>
                <a:latin typeface="Arial Black" panose="020B0A04020102020204" pitchFamily="34" charset="0"/>
                <a:cs typeface="+mn-ea"/>
                <a:sym typeface="+mn-lt"/>
              </a:rPr>
              <a:t>9.8 MW</a:t>
            </a:r>
            <a:endParaRPr lang="zh-CN" altLang="en-US" sz="4230" b="1" dirty="0">
              <a:latin typeface="Arial Black" panose="020B0A04020102020204" pitchFamily="34" charset="0"/>
              <a:cs typeface="+mn-ea"/>
              <a:sym typeface="+mn-l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063998" y="2539538"/>
            <a:ext cx="4064000" cy="2285862"/>
          </a:xfrm>
          <a:prstGeom prst="rect">
            <a:avLst/>
          </a:prstGeom>
        </p:spPr>
      </p:pic>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7998" y="2539538"/>
            <a:ext cx="4064002" cy="2286001"/>
          </a:xfrm>
          <a:prstGeom prst="rect">
            <a:avLst/>
          </a:prstGeom>
        </p:spPr>
      </p:pic>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 y="4572000"/>
            <a:ext cx="4064000" cy="2286000"/>
          </a:xfrm>
          <a:prstGeom prst="rect">
            <a:avLst/>
          </a:prstGeom>
        </p:spPr>
      </p:pic>
      <p:grpSp>
        <p:nvGrpSpPr>
          <p:cNvPr id="2" name="组合 1"/>
          <p:cNvGrpSpPr/>
          <p:nvPr/>
        </p:nvGrpSpPr>
        <p:grpSpPr>
          <a:xfrm>
            <a:off x="-1" y="0"/>
            <a:ext cx="12192001" cy="2539538"/>
            <a:chOff x="0" y="0"/>
            <a:chExt cx="9538854" cy="1788535"/>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179618" cy="178853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9618" y="0"/>
              <a:ext cx="3179618" cy="1788535"/>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9236" y="0"/>
              <a:ext cx="3179618" cy="1788535"/>
            </a:xfrm>
            <a:prstGeom prst="rect">
              <a:avLst/>
            </a:prstGeom>
          </p:spPr>
        </p:pic>
      </p:gr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 y="2539538"/>
            <a:ext cx="4064000" cy="2286000"/>
          </a:xfrm>
          <a:prstGeom prst="rect">
            <a:avLst/>
          </a:prstGeom>
        </p:spPr>
      </p:pic>
      <p:pic>
        <p:nvPicPr>
          <p:cNvPr id="23" name="图片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63995" y="4824530"/>
            <a:ext cx="4063993" cy="2033470"/>
          </a:xfrm>
          <a:prstGeom prst="rect">
            <a:avLst/>
          </a:prstGeom>
        </p:spPr>
      </p:pic>
      <p:pic>
        <p:nvPicPr>
          <p:cNvPr id="24" name="图片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27993" y="4813210"/>
            <a:ext cx="4064003" cy="2044790"/>
          </a:xfrm>
          <a:prstGeom prst="rect">
            <a:avLst/>
          </a:prstGeom>
        </p:spPr>
      </p:pic>
      <p:sp>
        <p:nvSpPr>
          <p:cNvPr id="27" name="矩形 26"/>
          <p:cNvSpPr/>
          <p:nvPr/>
        </p:nvSpPr>
        <p:spPr>
          <a:xfrm>
            <a:off x="1673559" y="2234584"/>
            <a:ext cx="2390436" cy="304954"/>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28" name="矩形 27"/>
          <p:cNvSpPr/>
          <p:nvPr/>
        </p:nvSpPr>
        <p:spPr>
          <a:xfrm>
            <a:off x="5956991" y="2234584"/>
            <a:ext cx="2178649" cy="304954"/>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29" name="矩形 28"/>
          <p:cNvSpPr/>
          <p:nvPr/>
        </p:nvSpPr>
        <p:spPr>
          <a:xfrm>
            <a:off x="9209847" y="2234584"/>
            <a:ext cx="2982153" cy="304954"/>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30" name="矩形 29"/>
          <p:cNvSpPr/>
          <p:nvPr/>
        </p:nvSpPr>
        <p:spPr>
          <a:xfrm>
            <a:off x="887618" y="4520585"/>
            <a:ext cx="3176377" cy="304954"/>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31" name="矩形 30"/>
          <p:cNvSpPr/>
          <p:nvPr/>
        </p:nvSpPr>
        <p:spPr>
          <a:xfrm>
            <a:off x="5497879" y="4520585"/>
            <a:ext cx="2630110" cy="304954"/>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32" name="矩形 31"/>
          <p:cNvSpPr/>
          <p:nvPr/>
        </p:nvSpPr>
        <p:spPr>
          <a:xfrm>
            <a:off x="10380915" y="4520585"/>
            <a:ext cx="1811085" cy="304954"/>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33" name="矩形 32"/>
          <p:cNvSpPr/>
          <p:nvPr/>
        </p:nvSpPr>
        <p:spPr>
          <a:xfrm>
            <a:off x="1965509" y="6558134"/>
            <a:ext cx="2098486" cy="304954"/>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34" name="矩形 33"/>
          <p:cNvSpPr/>
          <p:nvPr/>
        </p:nvSpPr>
        <p:spPr>
          <a:xfrm>
            <a:off x="5956991" y="6558134"/>
            <a:ext cx="2170997" cy="304954"/>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35" name="矩形 34"/>
          <p:cNvSpPr/>
          <p:nvPr/>
        </p:nvSpPr>
        <p:spPr>
          <a:xfrm>
            <a:off x="9627179" y="6558134"/>
            <a:ext cx="2564821" cy="304954"/>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5" name="矩形 4"/>
          <p:cNvSpPr/>
          <p:nvPr/>
        </p:nvSpPr>
        <p:spPr>
          <a:xfrm>
            <a:off x="1751128" y="2188232"/>
            <a:ext cx="2365584" cy="369332"/>
          </a:xfrm>
          <a:prstGeom prst="rect">
            <a:avLst/>
          </a:prstGeom>
        </p:spPr>
        <p:txBody>
          <a:bodyPr wrap="none">
            <a:spAutoFit/>
          </a:bodyPr>
          <a:lstStyle/>
          <a:p>
            <a:r>
              <a:rPr lang="en-US" altLang="zh-CN" sz="1200" dirty="0" err="1">
                <a:solidFill>
                  <a:schemeClr val="bg1"/>
                </a:solidFill>
                <a:latin typeface="Arial" panose="020B0604020202020204" pitchFamily="34" charset="0"/>
                <a:cs typeface="Arial" panose="020B0604020202020204" pitchFamily="34" charset="0"/>
              </a:rPr>
              <a:t>Zhenfeng</a:t>
            </a:r>
            <a:r>
              <a:rPr lang="en-US" altLang="zh-CN" sz="1200" dirty="0">
                <a:solidFill>
                  <a:schemeClr val="bg1"/>
                </a:solidFill>
                <a:latin typeface="Arial" panose="020B0604020202020204" pitchFamily="34" charset="0"/>
                <a:cs typeface="Arial" panose="020B0604020202020204" pitchFamily="34" charset="0"/>
              </a:rPr>
              <a:t>, </a:t>
            </a:r>
            <a:r>
              <a:rPr lang="en-US" altLang="zh-CN" sz="1200" dirty="0" err="1">
                <a:solidFill>
                  <a:schemeClr val="bg1"/>
                </a:solidFill>
                <a:latin typeface="Arial" panose="020B0604020202020204" pitchFamily="34" charset="0"/>
                <a:cs typeface="Arial" panose="020B0604020202020204" pitchFamily="34" charset="0"/>
              </a:rPr>
              <a:t>Guizhou</a:t>
            </a:r>
            <a:r>
              <a:rPr lang="en-US" altLang="zh-CN" sz="1200" dirty="0">
                <a:solidFill>
                  <a:schemeClr val="bg1"/>
                </a:solidFill>
                <a:latin typeface="Arial" panose="020B0604020202020204" pitchFamily="34" charset="0"/>
                <a:cs typeface="Arial" panose="020B0604020202020204" pitchFamily="34" charset="0"/>
              </a:rPr>
              <a:t> </a:t>
            </a:r>
            <a:r>
              <a:rPr lang="en-US" altLang="zh-CN" sz="1200" dirty="0">
                <a:solidFill>
                  <a:schemeClr val="bg1"/>
                </a:solidFill>
              </a:rPr>
              <a:t>(PV+ </a:t>
            </a:r>
            <a:r>
              <a:rPr lang="en-US" altLang="zh-CN" sz="1200" dirty="0">
                <a:solidFill>
                  <a:schemeClr val="bg1"/>
                </a:solidFill>
                <a:latin typeface="Arial" panose="020B0604020202020204" pitchFamily="34" charset="0"/>
                <a:cs typeface="Arial" panose="020B0604020202020204" pitchFamily="34" charset="0"/>
              </a:rPr>
              <a:t>flower</a:t>
            </a:r>
            <a:r>
              <a:rPr lang="en-US" altLang="zh-CN" dirty="0"/>
              <a:t> </a:t>
            </a:r>
            <a:r>
              <a:rPr lang="en-US" altLang="zh-CN" sz="1200" dirty="0">
                <a:solidFill>
                  <a:schemeClr val="bg1"/>
                </a:solidFill>
              </a:rPr>
              <a:t>)</a:t>
            </a:r>
            <a:endParaRPr lang="zh-CN" altLang="en-US" sz="1200" dirty="0">
              <a:solidFill>
                <a:schemeClr val="bg1"/>
              </a:solidFill>
            </a:endParaRPr>
          </a:p>
        </p:txBody>
      </p:sp>
      <p:sp>
        <p:nvSpPr>
          <p:cNvPr id="7" name="矩形 6"/>
          <p:cNvSpPr/>
          <p:nvPr/>
        </p:nvSpPr>
        <p:spPr>
          <a:xfrm>
            <a:off x="6009935" y="2239411"/>
            <a:ext cx="2040495" cy="461665"/>
          </a:xfrm>
          <a:prstGeom prst="rect">
            <a:avLst/>
          </a:prstGeom>
        </p:spPr>
        <p:txBody>
          <a:bodyPr wrap="none">
            <a:spAutoFit/>
          </a:bodyPr>
          <a:lstStyle/>
          <a:p>
            <a:r>
              <a:rPr lang="en-US" altLang="zh-CN" sz="1200" dirty="0" err="1">
                <a:solidFill>
                  <a:schemeClr val="bg1"/>
                </a:solidFill>
                <a:latin typeface="Arial" panose="020B0604020202020204" pitchFamily="34" charset="0"/>
                <a:cs typeface="Arial" panose="020B0604020202020204" pitchFamily="34" charset="0"/>
              </a:rPr>
              <a:t>Ziyun</a:t>
            </a:r>
            <a:r>
              <a:rPr lang="en-US" altLang="zh-CN" sz="1200" dirty="0">
                <a:solidFill>
                  <a:schemeClr val="bg1"/>
                </a:solidFill>
                <a:latin typeface="Arial" panose="020B0604020202020204" pitchFamily="34" charset="0"/>
                <a:cs typeface="Arial" panose="020B0604020202020204" pitchFamily="34" charset="0"/>
              </a:rPr>
              <a:t>, </a:t>
            </a:r>
            <a:r>
              <a:rPr lang="en-US" altLang="zh-CN" sz="1200" dirty="0" err="1">
                <a:solidFill>
                  <a:schemeClr val="bg1"/>
                </a:solidFill>
                <a:latin typeface="Arial" panose="020B0604020202020204" pitchFamily="34" charset="0"/>
                <a:cs typeface="Arial" panose="020B0604020202020204" pitchFamily="34" charset="0"/>
              </a:rPr>
              <a:t>Guizhou</a:t>
            </a:r>
            <a:r>
              <a:rPr lang="en-US" altLang="zh-CN" sz="1200" dirty="0">
                <a:solidFill>
                  <a:schemeClr val="bg1"/>
                </a:solidFill>
                <a:latin typeface="Arial" panose="020B0604020202020204" pitchFamily="34" charset="0"/>
                <a:cs typeface="Arial" panose="020B0604020202020204" pitchFamily="34" charset="0"/>
              </a:rPr>
              <a:t> </a:t>
            </a:r>
            <a:r>
              <a:rPr lang="en-US" altLang="zh-CN" sz="1200" dirty="0">
                <a:solidFill>
                  <a:schemeClr val="bg1"/>
                </a:solidFill>
              </a:rPr>
              <a:t>(PV+ Canola)</a:t>
            </a:r>
            <a:endParaRPr lang="zh-CN" altLang="en-US" sz="1200" dirty="0">
              <a:solidFill>
                <a:schemeClr val="bg1"/>
              </a:solidFill>
            </a:endParaRPr>
          </a:p>
          <a:p>
            <a:endParaRPr lang="zh-CN" altLang="en-US" sz="1200" dirty="0">
              <a:solidFill>
                <a:schemeClr val="bg1"/>
              </a:solidFill>
              <a:latin typeface="Arial" panose="020B0604020202020204" pitchFamily="34" charset="0"/>
              <a:cs typeface="Arial" panose="020B0604020202020204" pitchFamily="34" charset="0"/>
            </a:endParaRPr>
          </a:p>
        </p:txBody>
      </p:sp>
      <p:sp>
        <p:nvSpPr>
          <p:cNvPr id="15" name="矩形 14"/>
          <p:cNvSpPr/>
          <p:nvPr/>
        </p:nvSpPr>
        <p:spPr>
          <a:xfrm>
            <a:off x="9247301" y="2250003"/>
            <a:ext cx="2944700" cy="276999"/>
          </a:xfrm>
          <a:prstGeom prst="rect">
            <a:avLst/>
          </a:prstGeom>
        </p:spPr>
        <p:txBody>
          <a:bodyPr wrap="square">
            <a:spAutoFit/>
          </a:bodyPr>
          <a:lstStyle/>
          <a:p>
            <a:pPr algn="r"/>
            <a:r>
              <a:rPr lang="en-US" altLang="zh-CN" sz="1200" dirty="0" err="1">
                <a:solidFill>
                  <a:schemeClr val="bg1"/>
                </a:solidFill>
              </a:rPr>
              <a:t>Lingbi</a:t>
            </a:r>
            <a:r>
              <a:rPr lang="en-US" altLang="zh-CN" sz="1200" dirty="0">
                <a:solidFill>
                  <a:schemeClr val="bg1"/>
                </a:solidFill>
              </a:rPr>
              <a:t> , Anhui (PV+ Chinese herbal medicine)</a:t>
            </a:r>
            <a:endParaRPr lang="zh-CN" altLang="en-US" sz="1200" dirty="0">
              <a:solidFill>
                <a:schemeClr val="bg1"/>
              </a:solidFill>
            </a:endParaRPr>
          </a:p>
        </p:txBody>
      </p:sp>
      <p:sp>
        <p:nvSpPr>
          <p:cNvPr id="16" name="矩形 15"/>
          <p:cNvSpPr/>
          <p:nvPr/>
        </p:nvSpPr>
        <p:spPr>
          <a:xfrm>
            <a:off x="887618" y="4536211"/>
            <a:ext cx="3168735" cy="276999"/>
          </a:xfrm>
          <a:prstGeom prst="rect">
            <a:avLst/>
          </a:prstGeom>
        </p:spPr>
        <p:txBody>
          <a:bodyPr wrap="square">
            <a:spAutoFit/>
          </a:bodyPr>
          <a:lstStyle/>
          <a:p>
            <a:pPr algn="r"/>
            <a:r>
              <a:rPr lang="en-US" altLang="zh-CN" sz="1200" dirty="0" err="1">
                <a:solidFill>
                  <a:schemeClr val="bg1"/>
                </a:solidFill>
                <a:latin typeface="Arial" panose="020B0604020202020204" pitchFamily="34" charset="0"/>
                <a:cs typeface="Arial" panose="020B0604020202020204" pitchFamily="34" charset="0"/>
              </a:rPr>
              <a:t>Qinggang</a:t>
            </a:r>
            <a:r>
              <a:rPr lang="en-US" altLang="zh-CN" sz="1200" dirty="0">
                <a:solidFill>
                  <a:schemeClr val="bg1"/>
                </a:solidFill>
                <a:latin typeface="Arial" panose="020B0604020202020204" pitchFamily="34" charset="0"/>
                <a:cs typeface="Arial" panose="020B0604020202020204" pitchFamily="34" charset="0"/>
              </a:rPr>
              <a:t>, Heilongjiang (fisheries industry)</a:t>
            </a:r>
            <a:endParaRPr lang="zh-CN" altLang="en-US" sz="1200" dirty="0">
              <a:solidFill>
                <a:schemeClr val="bg1"/>
              </a:solidFill>
              <a:latin typeface="Arial" panose="020B0604020202020204" pitchFamily="34" charset="0"/>
              <a:cs typeface="Arial" panose="020B0604020202020204" pitchFamily="34" charset="0"/>
            </a:endParaRPr>
          </a:p>
        </p:txBody>
      </p:sp>
      <p:sp>
        <p:nvSpPr>
          <p:cNvPr id="17" name="矩形 16"/>
          <p:cNvSpPr/>
          <p:nvPr/>
        </p:nvSpPr>
        <p:spPr>
          <a:xfrm>
            <a:off x="5302754" y="4530369"/>
            <a:ext cx="2747675" cy="276999"/>
          </a:xfrm>
          <a:prstGeom prst="rect">
            <a:avLst/>
          </a:prstGeom>
        </p:spPr>
        <p:txBody>
          <a:bodyPr wrap="square">
            <a:spAutoFit/>
          </a:bodyPr>
          <a:lstStyle/>
          <a:p>
            <a:pPr algn="r"/>
            <a:r>
              <a:rPr lang="en-US" altLang="zh-CN" sz="1200" dirty="0" err="1">
                <a:solidFill>
                  <a:schemeClr val="bg1"/>
                </a:solidFill>
                <a:latin typeface="Arial" panose="020B0604020202020204" pitchFamily="34" charset="0"/>
                <a:cs typeface="Arial" panose="020B0604020202020204" pitchFamily="34" charset="0"/>
              </a:rPr>
              <a:t>Qinggang</a:t>
            </a:r>
            <a:r>
              <a:rPr lang="en-US" altLang="zh-CN" sz="1200" dirty="0">
                <a:solidFill>
                  <a:schemeClr val="bg1"/>
                </a:solidFill>
                <a:latin typeface="Arial" panose="020B0604020202020204" pitchFamily="34" charset="0"/>
                <a:cs typeface="Arial" panose="020B0604020202020204" pitchFamily="34" charset="0"/>
              </a:rPr>
              <a:t>, Heilongjiang</a:t>
            </a:r>
            <a:r>
              <a:rPr lang="en-US" altLang="zh-CN" sz="1200" dirty="0">
                <a:solidFill>
                  <a:schemeClr val="bg1"/>
                </a:solidFill>
              </a:rPr>
              <a:t> (</a:t>
            </a:r>
            <a:r>
              <a:rPr lang="en-US" altLang="zh-CN" sz="1200" dirty="0">
                <a:solidFill>
                  <a:schemeClr val="bg1"/>
                </a:solidFill>
                <a:latin typeface="Arial" panose="020B0604020202020204" pitchFamily="34" charset="0"/>
                <a:cs typeface="Arial" panose="020B0604020202020204" pitchFamily="34" charset="0"/>
              </a:rPr>
              <a:t>livestock</a:t>
            </a:r>
            <a:r>
              <a:rPr lang="en-US" altLang="zh-CN" sz="1200" dirty="0">
                <a:solidFill>
                  <a:schemeClr val="bg1"/>
                </a:solidFill>
              </a:rPr>
              <a:t>)</a:t>
            </a:r>
            <a:endParaRPr lang="zh-CN" altLang="en-US" sz="1200" dirty="0">
              <a:solidFill>
                <a:schemeClr val="bg1"/>
              </a:solidFill>
              <a:latin typeface="Arial" panose="020B0604020202020204" pitchFamily="34" charset="0"/>
              <a:cs typeface="Arial" panose="020B0604020202020204" pitchFamily="34" charset="0"/>
            </a:endParaRPr>
          </a:p>
        </p:txBody>
      </p:sp>
      <p:sp>
        <p:nvSpPr>
          <p:cNvPr id="21" name="矩形 20"/>
          <p:cNvSpPr/>
          <p:nvPr/>
        </p:nvSpPr>
        <p:spPr>
          <a:xfrm>
            <a:off x="10380915" y="4523675"/>
            <a:ext cx="1774101" cy="276999"/>
          </a:xfrm>
          <a:prstGeom prst="rect">
            <a:avLst/>
          </a:prstGeom>
        </p:spPr>
        <p:txBody>
          <a:bodyPr wrap="square">
            <a:spAutoFit/>
          </a:bodyPr>
          <a:lstStyle/>
          <a:p>
            <a:pPr algn="r"/>
            <a:r>
              <a:rPr lang="en-US" altLang="zh-CN" sz="1200" dirty="0" err="1">
                <a:solidFill>
                  <a:schemeClr val="bg1"/>
                </a:solidFill>
                <a:latin typeface="Arial" panose="020B0604020202020204" pitchFamily="34" charset="0"/>
                <a:cs typeface="Arial" panose="020B0604020202020204" pitchFamily="34" charset="0"/>
              </a:rPr>
              <a:t>TaoBei</a:t>
            </a:r>
            <a:r>
              <a:rPr lang="en-US" altLang="zh-CN" sz="1200" dirty="0">
                <a:solidFill>
                  <a:schemeClr val="bg1"/>
                </a:solidFill>
                <a:latin typeface="Arial" panose="020B0604020202020204" pitchFamily="34" charset="0"/>
                <a:cs typeface="Arial" panose="020B0604020202020204" pitchFamily="34" charset="0"/>
              </a:rPr>
              <a:t>, Jilin  Plantation</a:t>
            </a:r>
            <a:endParaRPr lang="zh-CN" altLang="en-US" sz="1200" dirty="0">
              <a:solidFill>
                <a:schemeClr val="bg1"/>
              </a:solidFill>
              <a:latin typeface="Arial" panose="020B0604020202020204" pitchFamily="34" charset="0"/>
              <a:cs typeface="Arial" panose="020B0604020202020204" pitchFamily="34" charset="0"/>
            </a:endParaRPr>
          </a:p>
        </p:txBody>
      </p:sp>
      <p:sp>
        <p:nvSpPr>
          <p:cNvPr id="22" name="矩形 21"/>
          <p:cNvSpPr/>
          <p:nvPr/>
        </p:nvSpPr>
        <p:spPr>
          <a:xfrm>
            <a:off x="1965509" y="6568673"/>
            <a:ext cx="2090844" cy="276999"/>
          </a:xfrm>
          <a:prstGeom prst="rect">
            <a:avLst/>
          </a:prstGeom>
        </p:spPr>
        <p:txBody>
          <a:bodyPr wrap="square">
            <a:spAutoFit/>
          </a:bodyPr>
          <a:lstStyle/>
          <a:p>
            <a:pPr algn="r"/>
            <a:r>
              <a:rPr lang="en-US" altLang="zh-CN" sz="1200" dirty="0" err="1">
                <a:solidFill>
                  <a:schemeClr val="bg1"/>
                </a:solidFill>
                <a:latin typeface="Arial" panose="020B0604020202020204" pitchFamily="34" charset="0"/>
                <a:cs typeface="Arial" panose="020B0604020202020204" pitchFamily="34" charset="0"/>
              </a:rPr>
              <a:t>Zhenlai</a:t>
            </a:r>
            <a:r>
              <a:rPr lang="en-US" altLang="zh-CN" sz="1200" dirty="0">
                <a:solidFill>
                  <a:schemeClr val="bg1"/>
                </a:solidFill>
                <a:latin typeface="Arial" panose="020B0604020202020204" pitchFamily="34" charset="0"/>
                <a:cs typeface="Arial" panose="020B0604020202020204" pitchFamily="34" charset="0"/>
              </a:rPr>
              <a:t>, Jilin (forest industry)</a:t>
            </a:r>
            <a:endParaRPr lang="zh-CN" altLang="en-US" sz="1200" dirty="0">
              <a:solidFill>
                <a:schemeClr val="bg1"/>
              </a:solidFill>
              <a:latin typeface="Arial" panose="020B0604020202020204" pitchFamily="34" charset="0"/>
              <a:cs typeface="Arial" panose="020B0604020202020204" pitchFamily="34" charset="0"/>
            </a:endParaRPr>
          </a:p>
        </p:txBody>
      </p:sp>
      <p:sp>
        <p:nvSpPr>
          <p:cNvPr id="25" name="矩形 24"/>
          <p:cNvSpPr/>
          <p:nvPr/>
        </p:nvSpPr>
        <p:spPr>
          <a:xfrm>
            <a:off x="9705776" y="6579437"/>
            <a:ext cx="2449240" cy="276999"/>
          </a:xfrm>
          <a:prstGeom prst="rect">
            <a:avLst/>
          </a:prstGeom>
        </p:spPr>
        <p:txBody>
          <a:bodyPr wrap="square">
            <a:spAutoFit/>
          </a:bodyPr>
          <a:lstStyle/>
          <a:p>
            <a:pPr algn="r"/>
            <a:r>
              <a:rPr lang="en-US" altLang="zh-CN" sz="1200" dirty="0" err="1">
                <a:solidFill>
                  <a:schemeClr val="bg1"/>
                </a:solidFill>
                <a:latin typeface="Arial" panose="020B0604020202020204" pitchFamily="34" charset="0"/>
                <a:cs typeface="Arial" panose="020B0604020202020204" pitchFamily="34" charset="0"/>
              </a:rPr>
              <a:t>Shanyang</a:t>
            </a:r>
            <a:r>
              <a:rPr lang="en-US" altLang="zh-CN" sz="1200" dirty="0">
                <a:solidFill>
                  <a:schemeClr val="bg1"/>
                </a:solidFill>
                <a:latin typeface="Arial" panose="020B0604020202020204" pitchFamily="34" charset="0"/>
                <a:cs typeface="Arial" panose="020B0604020202020204" pitchFamily="34" charset="0"/>
              </a:rPr>
              <a:t>, Shanxi(forest industry)</a:t>
            </a:r>
            <a:endParaRPr lang="zh-CN" altLang="en-US" sz="1200" dirty="0">
              <a:solidFill>
                <a:schemeClr val="bg1"/>
              </a:solidFill>
              <a:latin typeface="Arial" panose="020B0604020202020204" pitchFamily="34" charset="0"/>
              <a:cs typeface="Arial" panose="020B0604020202020204" pitchFamily="34" charset="0"/>
            </a:endParaRPr>
          </a:p>
        </p:txBody>
      </p:sp>
      <p:sp>
        <p:nvSpPr>
          <p:cNvPr id="26" name="矩形 25"/>
          <p:cNvSpPr/>
          <p:nvPr/>
        </p:nvSpPr>
        <p:spPr>
          <a:xfrm>
            <a:off x="5650182" y="6573759"/>
            <a:ext cx="2485458" cy="276999"/>
          </a:xfrm>
          <a:prstGeom prst="rect">
            <a:avLst/>
          </a:prstGeom>
        </p:spPr>
        <p:txBody>
          <a:bodyPr wrap="square">
            <a:spAutoFit/>
          </a:bodyPr>
          <a:lstStyle/>
          <a:p>
            <a:pPr algn="r"/>
            <a:r>
              <a:rPr lang="en-US" altLang="zh-CN" sz="1200" dirty="0" err="1">
                <a:solidFill>
                  <a:schemeClr val="bg1"/>
                </a:solidFill>
                <a:latin typeface="Arial" panose="020B0604020202020204" pitchFamily="34" charset="0"/>
                <a:cs typeface="Arial" panose="020B0604020202020204" pitchFamily="34" charset="0"/>
              </a:rPr>
              <a:t>Mizhi</a:t>
            </a:r>
            <a:r>
              <a:rPr lang="en-US" altLang="zh-CN" sz="1200" dirty="0">
                <a:solidFill>
                  <a:schemeClr val="bg1"/>
                </a:solidFill>
                <a:latin typeface="Arial" panose="020B0604020202020204" pitchFamily="34" charset="0"/>
                <a:cs typeface="Arial" panose="020B0604020202020204" pitchFamily="34" charset="0"/>
              </a:rPr>
              <a:t>, Shanxi (forest industry</a:t>
            </a:r>
            <a:r>
              <a:rPr lang="en-US" altLang="zh-CN" sz="1200" dirty="0">
                <a:solidFill>
                  <a:schemeClr val="bg1"/>
                </a:solidFill>
              </a:rPr>
              <a:t>)</a:t>
            </a:r>
            <a:endParaRPr lang="zh-CN" altLang="en-US" sz="12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t="12242" b="48667"/>
          <a:stretch>
            <a:fillRect/>
          </a:stretch>
        </p:blipFill>
        <p:spPr>
          <a:xfrm>
            <a:off x="0" y="0"/>
            <a:ext cx="12184910" cy="3175462"/>
          </a:xfrm>
          <a:prstGeom prst="rect">
            <a:avLst/>
          </a:prstGeom>
        </p:spPr>
      </p:pic>
      <p:sp>
        <p:nvSpPr>
          <p:cNvPr id="3" name="TextBox 2"/>
          <p:cNvSpPr txBox="1"/>
          <p:nvPr/>
        </p:nvSpPr>
        <p:spPr>
          <a:xfrm>
            <a:off x="0" y="3804103"/>
            <a:ext cx="12192000" cy="964807"/>
          </a:xfrm>
          <a:prstGeom prst="rect">
            <a:avLst/>
          </a:prstGeom>
          <a:noFill/>
        </p:spPr>
        <p:txBody>
          <a:bodyPr wrap="square" lIns="193475" tIns="96738" rIns="193475" bIns="96738" rtlCol="0">
            <a:spAutoFit/>
          </a:bodyPr>
          <a:lstStyle/>
          <a:p>
            <a:pPr algn="ctr"/>
            <a:r>
              <a:rPr lang="en-US" altLang="zh-CN" sz="5000" b="1" dirty="0">
                <a:solidFill>
                  <a:srgbClr val="ED7D31"/>
                </a:solidFill>
                <a:latin typeface="Arial Black" panose="020B0A04020102020204" pitchFamily="34" charset="0"/>
                <a:cs typeface="+mn-ea"/>
                <a:sym typeface="+mn-lt"/>
              </a:rPr>
              <a:t>Thank You</a:t>
            </a:r>
            <a:r>
              <a:rPr lang="zh-CN" altLang="en-US" sz="5000" b="1" dirty="0">
                <a:solidFill>
                  <a:srgbClr val="ED7D31"/>
                </a:solidFill>
                <a:latin typeface="Arial Black" panose="020B0A04020102020204" pitchFamily="34" charset="0"/>
                <a:cs typeface="+mn-ea"/>
                <a:sym typeface="+mn-lt"/>
              </a:rPr>
              <a:t>！</a:t>
            </a:r>
            <a:endParaRPr lang="zh-CN" altLang="en-US" sz="5000" b="1" dirty="0">
              <a:solidFill>
                <a:srgbClr val="ED7D31"/>
              </a:solidFill>
              <a:latin typeface="Arial Black" panose="020B0A04020102020204" pitchFamily="34" charset="0"/>
              <a:cs typeface="+mn-ea"/>
              <a:sym typeface="+mn-lt"/>
            </a:endParaRPr>
          </a:p>
        </p:txBody>
      </p:sp>
      <p:sp>
        <p:nvSpPr>
          <p:cNvPr id="5" name="文本框 4"/>
          <p:cNvSpPr txBox="1"/>
          <p:nvPr/>
        </p:nvSpPr>
        <p:spPr>
          <a:xfrm>
            <a:off x="0" y="2366249"/>
            <a:ext cx="12184910" cy="707886"/>
          </a:xfrm>
          <a:prstGeom prst="rect">
            <a:avLst/>
          </a:prstGeom>
          <a:noFill/>
        </p:spPr>
        <p:txBody>
          <a:bodyPr wrap="square" rtlCol="0">
            <a:spAutoFit/>
          </a:bodyPr>
          <a:lstStyle/>
          <a:p>
            <a:pPr algn="ctr"/>
            <a:r>
              <a:rPr lang="en-US" altLang="zh-CN" sz="4000" b="1" dirty="0">
                <a:solidFill>
                  <a:schemeClr val="bg1"/>
                </a:solidFill>
                <a:latin typeface="+mj-ea"/>
                <a:cs typeface="思源黑体 CN Medium" panose="020B0600000000000000" charset="-122"/>
              </a:rPr>
              <a:t>The First Brand of Agricultural PV</a:t>
            </a:r>
            <a:endParaRPr lang="en-US" altLang="zh-CN" sz="4000" b="1" dirty="0">
              <a:solidFill>
                <a:schemeClr val="bg1"/>
              </a:solidFill>
              <a:latin typeface="+mj-ea"/>
              <a:cs typeface="思源黑体 CN Medium" panose="020B0600000000000000" charset="-122"/>
            </a:endParaRPr>
          </a:p>
        </p:txBody>
      </p:sp>
      <p:sp>
        <p:nvSpPr>
          <p:cNvPr id="6" name="矩形 5"/>
          <p:cNvSpPr/>
          <p:nvPr/>
        </p:nvSpPr>
        <p:spPr>
          <a:xfrm>
            <a:off x="1" y="1395993"/>
            <a:ext cx="12192000" cy="1107996"/>
          </a:xfrm>
          <a:prstGeom prst="rect">
            <a:avLst/>
          </a:prstGeom>
        </p:spPr>
        <p:txBody>
          <a:bodyPr wrap="square">
            <a:spAutoFit/>
          </a:bodyPr>
          <a:lstStyle/>
          <a:p>
            <a:pPr algn="ctr"/>
            <a:r>
              <a:rPr lang="en-US" altLang="zh-CN" sz="6600" b="1" dirty="0" err="1">
                <a:solidFill>
                  <a:schemeClr val="bg1"/>
                </a:solidFill>
                <a:latin typeface="+mj-ea"/>
              </a:rPr>
              <a:t>Talesun</a:t>
            </a:r>
            <a:r>
              <a:rPr lang="zh-CN" altLang="en-US" sz="6600" b="1" dirty="0">
                <a:solidFill>
                  <a:schemeClr val="bg1"/>
                </a:solidFill>
                <a:latin typeface="+mj-ea"/>
              </a:rPr>
              <a:t> </a:t>
            </a:r>
            <a:endParaRPr lang="en-US" altLang="zh-CN" sz="6600" b="1" dirty="0">
              <a:solidFill>
                <a:schemeClr val="bg1"/>
              </a:solidFill>
              <a:latin typeface="+mj-ea"/>
            </a:endParaRPr>
          </a:p>
        </p:txBody>
      </p:sp>
      <p:sp>
        <p:nvSpPr>
          <p:cNvPr id="7" name="TextBox 2"/>
          <p:cNvSpPr txBox="1"/>
          <p:nvPr/>
        </p:nvSpPr>
        <p:spPr>
          <a:xfrm>
            <a:off x="-7090" y="4957980"/>
            <a:ext cx="12192000" cy="810919"/>
          </a:xfrm>
          <a:prstGeom prst="rect">
            <a:avLst/>
          </a:prstGeom>
          <a:noFill/>
        </p:spPr>
        <p:txBody>
          <a:bodyPr wrap="square" lIns="193475" tIns="96738" rIns="193475" bIns="96738" rtlCol="0">
            <a:spAutoFit/>
          </a:bodyPr>
          <a:lstStyle/>
          <a:p>
            <a:pPr algn="ctr"/>
            <a:r>
              <a:rPr lang="en-US" altLang="zh-CN" sz="2000" b="1" dirty="0">
                <a:solidFill>
                  <a:srgbClr val="ED7D31"/>
                </a:solidFill>
                <a:latin typeface="Arial" panose="020B0604020202020204" pitchFamily="34" charset="0"/>
                <a:cs typeface="Arial" panose="020B0604020202020204" pitchFamily="34" charset="0"/>
                <a:sym typeface="+mn-lt"/>
              </a:rPr>
              <a:t>www.talesun.com</a:t>
            </a:r>
            <a:endParaRPr lang="en-US" altLang="zh-CN" sz="2000" b="1" dirty="0">
              <a:solidFill>
                <a:srgbClr val="ED7D31"/>
              </a:solidFill>
              <a:latin typeface="Arial" panose="020B0604020202020204" pitchFamily="34" charset="0"/>
              <a:cs typeface="Arial" panose="020B0604020202020204" pitchFamily="34" charset="0"/>
              <a:sym typeface="+mn-lt"/>
            </a:endParaRPr>
          </a:p>
          <a:p>
            <a:pPr algn="ctr"/>
            <a:r>
              <a:rPr lang="en-US" altLang="zh-CN" sz="2000" b="1" dirty="0">
                <a:solidFill>
                  <a:srgbClr val="ED7D31"/>
                </a:solidFill>
                <a:latin typeface="Arial" panose="020B0604020202020204" pitchFamily="34" charset="0"/>
                <a:cs typeface="Arial" panose="020B0604020202020204" pitchFamily="34" charset="0"/>
                <a:sym typeface="+mn-lt"/>
              </a:rPr>
              <a:t>sales@talesun.com</a:t>
            </a:r>
            <a:endParaRPr lang="zh-CN" altLang="en-US" sz="2000" b="1" dirty="0">
              <a:solidFill>
                <a:srgbClr val="ED7D31"/>
              </a:solidFill>
              <a:latin typeface="Arial" panose="020B0604020202020204" pitchFamily="34" charset="0"/>
              <a:cs typeface="Arial" panose="020B0604020202020204" pitchFamily="34" charset="0"/>
              <a:sym typeface="+mn-lt"/>
            </a:endParaRPr>
          </a:p>
        </p:txBody>
      </p:sp>
      <p:sp>
        <p:nvSpPr>
          <p:cNvPr id="8" name="矩形 7"/>
          <p:cNvSpPr/>
          <p:nvPr/>
        </p:nvSpPr>
        <p:spPr>
          <a:xfrm>
            <a:off x="4109061" y="4768910"/>
            <a:ext cx="3542822" cy="45719"/>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261074" y="1177800"/>
            <a:ext cx="3600000" cy="2024837"/>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0827" y="3771589"/>
            <a:ext cx="3600000" cy="2025668"/>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7045" y="1178522"/>
            <a:ext cx="3600000" cy="2024115"/>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809" y="3771589"/>
            <a:ext cx="3600000" cy="2024866"/>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5167" y="3771804"/>
            <a:ext cx="3600000" cy="2024651"/>
          </a:xfrm>
          <a:prstGeom prst="rect">
            <a:avLst/>
          </a:prstGeom>
        </p:spPr>
      </p:pic>
      <p:sp>
        <p:nvSpPr>
          <p:cNvPr id="10" name="矩形 9"/>
          <p:cNvSpPr/>
          <p:nvPr/>
        </p:nvSpPr>
        <p:spPr>
          <a:xfrm>
            <a:off x="0" y="530345"/>
            <a:ext cx="804211" cy="37130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15" b="1" dirty="0">
                <a:cs typeface="+mn-ea"/>
                <a:sym typeface="+mn-lt"/>
              </a:rPr>
              <a:t> </a:t>
            </a:r>
            <a:endParaRPr lang="zh-CN" altLang="en-US" sz="2115" b="1" dirty="0">
              <a:cs typeface="+mn-ea"/>
              <a:sym typeface="+mn-lt"/>
            </a:endParaRPr>
          </a:p>
        </p:txBody>
      </p:sp>
      <p:cxnSp>
        <p:nvCxnSpPr>
          <p:cNvPr id="11" name="直接连接符 10"/>
          <p:cNvCxnSpPr/>
          <p:nvPr/>
        </p:nvCxnSpPr>
        <p:spPr>
          <a:xfrm flipV="1">
            <a:off x="1005774" y="529925"/>
            <a:ext cx="0" cy="372145"/>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Box 15"/>
          <p:cNvSpPr txBox="1"/>
          <p:nvPr/>
        </p:nvSpPr>
        <p:spPr>
          <a:xfrm>
            <a:off x="1095396" y="506709"/>
            <a:ext cx="5091458" cy="418576"/>
          </a:xfrm>
          <a:prstGeom prst="rect">
            <a:avLst/>
          </a:prstGeom>
          <a:noFill/>
        </p:spPr>
        <p:txBody>
          <a:bodyPr wrap="none" rtlCol="0">
            <a:spAutoFit/>
          </a:bodyPr>
          <a:lstStyle/>
          <a:p>
            <a:r>
              <a:rPr lang="en-US" altLang="zh-CN" sz="2120" b="1" dirty="0">
                <a:latin typeface="Arial" panose="020B0604020202020204" pitchFamily="34" charset="0"/>
                <a:cs typeface="Arial" panose="020B0604020202020204" pitchFamily="34" charset="0"/>
              </a:rPr>
              <a:t>R&amp;D and Production Bases </a:t>
            </a:r>
            <a:r>
              <a:rPr lang="zh-CN" altLang="en-US" sz="2120" b="1" dirty="0">
                <a:latin typeface="Arial" panose="020B0604020202020204" pitchFamily="34" charset="0"/>
                <a:ea typeface="微软雅黑" panose="020B0503020204020204" pitchFamily="34" charset="-122"/>
                <a:cs typeface="Arial" panose="020B0604020202020204" pitchFamily="34" charset="0"/>
              </a:rPr>
              <a:t>（</a:t>
            </a:r>
            <a:r>
              <a:rPr lang="en-US" altLang="zh-CN" sz="2120" b="1" dirty="0">
                <a:latin typeface="Arial" panose="020B0604020202020204" pitchFamily="34" charset="0"/>
                <a:ea typeface="微软雅黑" panose="020B0503020204020204" pitchFamily="34" charset="-122"/>
                <a:cs typeface="Arial" panose="020B0604020202020204" pitchFamily="34" charset="0"/>
              </a:rPr>
              <a:t>China</a:t>
            </a:r>
            <a:r>
              <a:rPr lang="zh-CN" altLang="en-US" sz="2120" b="1" dirty="0">
                <a:latin typeface="Arial" panose="020B0604020202020204" pitchFamily="34" charset="0"/>
                <a:ea typeface="微软雅黑" panose="020B0503020204020204" pitchFamily="34" charset="-122"/>
                <a:cs typeface="Arial" panose="020B0604020202020204" pitchFamily="34" charset="0"/>
              </a:rPr>
              <a:t>）</a:t>
            </a:r>
            <a:endParaRPr lang="zh-CN" altLang="en-US" sz="2120" b="1" dirty="0">
              <a:latin typeface="Arial" panose="020B0604020202020204" pitchFamily="34" charset="0"/>
              <a:ea typeface="微软雅黑" panose="020B0503020204020204" pitchFamily="34" charset="-122"/>
              <a:cs typeface="Arial" panose="020B0604020202020204" pitchFamily="34" charset="0"/>
            </a:endParaRPr>
          </a:p>
        </p:txBody>
      </p:sp>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52060" y="288837"/>
            <a:ext cx="948228" cy="854321"/>
          </a:xfrm>
          <a:prstGeom prst="rect">
            <a:avLst/>
          </a:prstGeom>
        </p:spPr>
      </p:pic>
      <p:sp>
        <p:nvSpPr>
          <p:cNvPr id="2" name="文本框 1"/>
          <p:cNvSpPr txBox="1"/>
          <p:nvPr/>
        </p:nvSpPr>
        <p:spPr>
          <a:xfrm>
            <a:off x="2703035" y="3285640"/>
            <a:ext cx="2716078" cy="338554"/>
          </a:xfrm>
          <a:prstGeom prst="rect">
            <a:avLst/>
          </a:prstGeom>
          <a:noFill/>
        </p:spPr>
        <p:txBody>
          <a:bodyPr wrap="square" rtlCol="0">
            <a:spAutoFit/>
          </a:bodyPr>
          <a:lstStyle/>
          <a:p>
            <a:pPr algn="ctr"/>
            <a:r>
              <a:rPr lang="en-US" altLang="zh-CN" sz="1600" b="1" dirty="0">
                <a:latin typeface="Arial" panose="020B0604020202020204" pitchFamily="34" charset="0"/>
                <a:ea typeface="+mj-ea"/>
                <a:cs typeface="Arial" panose="020B0604020202020204" pitchFamily="34" charset="0"/>
              </a:rPr>
              <a:t>Changshu, Jiangsu </a:t>
            </a:r>
            <a:endParaRPr lang="zh-CN" altLang="en-US" sz="1600" b="1" dirty="0">
              <a:latin typeface="Arial" panose="020B0604020202020204" pitchFamily="34" charset="0"/>
              <a:ea typeface="+mj-ea"/>
              <a:cs typeface="Arial" panose="020B0604020202020204" pitchFamily="34" charset="0"/>
            </a:endParaRPr>
          </a:p>
        </p:txBody>
      </p:sp>
      <p:sp>
        <p:nvSpPr>
          <p:cNvPr id="16" name="文本框 15"/>
          <p:cNvSpPr txBox="1"/>
          <p:nvPr/>
        </p:nvSpPr>
        <p:spPr>
          <a:xfrm>
            <a:off x="6349006" y="3285640"/>
            <a:ext cx="2716078" cy="338554"/>
          </a:xfrm>
          <a:prstGeom prst="rect">
            <a:avLst/>
          </a:prstGeom>
          <a:noFill/>
        </p:spPr>
        <p:txBody>
          <a:bodyPr wrap="square" rtlCol="0">
            <a:spAutoFit/>
          </a:bodyPr>
          <a:lstStyle/>
          <a:p>
            <a:pPr algn="ctr"/>
            <a:r>
              <a:rPr lang="en-US" altLang="zh-CN" sz="1600" b="1" dirty="0">
                <a:latin typeface="Arial" panose="020B0604020202020204" pitchFamily="34" charset="0"/>
                <a:ea typeface="+mj-ea"/>
                <a:cs typeface="Arial" panose="020B0604020202020204" pitchFamily="34" charset="0"/>
              </a:rPr>
              <a:t>Zibo</a:t>
            </a:r>
            <a:r>
              <a:rPr lang="en-US" altLang="zh-CN" sz="1600" b="1" dirty="0">
                <a:latin typeface="Arial" panose="020B0604020202020204" pitchFamily="34" charset="0"/>
                <a:cs typeface="Arial" panose="020B0604020202020204" pitchFamily="34" charset="0"/>
              </a:rPr>
              <a:t>, </a:t>
            </a:r>
            <a:r>
              <a:rPr lang="en-US" altLang="zh-CN" sz="1600" b="1" dirty="0">
                <a:latin typeface="Arial" panose="020B0604020202020204" pitchFamily="34" charset="0"/>
                <a:ea typeface="+mj-ea"/>
                <a:cs typeface="Arial" panose="020B0604020202020204" pitchFamily="34" charset="0"/>
              </a:rPr>
              <a:t>Shandong </a:t>
            </a:r>
            <a:endParaRPr lang="zh-CN" altLang="en-US" sz="1600" b="1" dirty="0">
              <a:latin typeface="Arial" panose="020B0604020202020204" pitchFamily="34" charset="0"/>
              <a:ea typeface="+mj-ea"/>
              <a:cs typeface="Arial" panose="020B0604020202020204" pitchFamily="34" charset="0"/>
            </a:endParaRPr>
          </a:p>
        </p:txBody>
      </p:sp>
      <p:sp>
        <p:nvSpPr>
          <p:cNvPr id="17" name="文本框 16"/>
          <p:cNvSpPr txBox="1"/>
          <p:nvPr/>
        </p:nvSpPr>
        <p:spPr>
          <a:xfrm>
            <a:off x="903035" y="5933656"/>
            <a:ext cx="2716078" cy="338554"/>
          </a:xfrm>
          <a:prstGeom prst="rect">
            <a:avLst/>
          </a:prstGeom>
          <a:noFill/>
        </p:spPr>
        <p:txBody>
          <a:bodyPr wrap="square" rtlCol="0">
            <a:spAutoFit/>
          </a:bodyPr>
          <a:lstStyle/>
          <a:p>
            <a:pPr algn="ctr"/>
            <a:r>
              <a:rPr lang="en-US" altLang="zh-CN" sz="1600" b="1" dirty="0" err="1">
                <a:latin typeface="Arial" panose="020B0604020202020204" pitchFamily="34" charset="0"/>
                <a:cs typeface="Arial" panose="020B0604020202020204" pitchFamily="34" charset="0"/>
              </a:rPr>
              <a:t>Siyang</a:t>
            </a:r>
            <a:r>
              <a:rPr lang="en-US" altLang="zh-CN" sz="1600" b="1" dirty="0">
                <a:latin typeface="Arial" panose="020B0604020202020204" pitchFamily="34" charset="0"/>
                <a:cs typeface="Arial" panose="020B0604020202020204" pitchFamily="34" charset="0"/>
              </a:rPr>
              <a:t>, Jiangsu</a:t>
            </a:r>
            <a:endParaRPr lang="zh-CN" altLang="en-US" sz="1600" b="1" dirty="0">
              <a:latin typeface="Arial" panose="020B0604020202020204" pitchFamily="34" charset="0"/>
              <a:ea typeface="+mj-ea"/>
              <a:cs typeface="Arial" panose="020B0604020202020204" pitchFamily="34" charset="0"/>
            </a:endParaRPr>
          </a:p>
        </p:txBody>
      </p:sp>
      <p:sp>
        <p:nvSpPr>
          <p:cNvPr id="18" name="文本框 17"/>
          <p:cNvSpPr txBox="1"/>
          <p:nvPr/>
        </p:nvSpPr>
        <p:spPr>
          <a:xfrm>
            <a:off x="4549006" y="5933656"/>
            <a:ext cx="2716078" cy="338554"/>
          </a:xfrm>
          <a:prstGeom prst="rect">
            <a:avLst/>
          </a:prstGeom>
          <a:noFill/>
        </p:spPr>
        <p:txBody>
          <a:bodyPr wrap="square" rtlCol="0">
            <a:spAutoFit/>
          </a:bodyPr>
          <a:lstStyle/>
          <a:p>
            <a:pPr algn="ctr"/>
            <a:r>
              <a:rPr lang="en-US" altLang="zh-CN" sz="1600" b="1" dirty="0" err="1">
                <a:latin typeface="Arial" panose="020B0604020202020204" pitchFamily="34" charset="0"/>
                <a:ea typeface="+mj-ea"/>
                <a:cs typeface="Arial" panose="020B0604020202020204" pitchFamily="34" charset="0"/>
              </a:rPr>
              <a:t>Suqian</a:t>
            </a:r>
            <a:r>
              <a:rPr lang="en-US" altLang="zh-CN" sz="1600" b="1" dirty="0">
                <a:latin typeface="Arial" panose="020B0604020202020204" pitchFamily="34" charset="0"/>
                <a:cs typeface="Arial" panose="020B0604020202020204" pitchFamily="34" charset="0"/>
              </a:rPr>
              <a:t>, </a:t>
            </a:r>
            <a:r>
              <a:rPr lang="en-US" altLang="zh-CN" sz="1600" b="1" dirty="0">
                <a:latin typeface="Arial" panose="020B0604020202020204" pitchFamily="34" charset="0"/>
                <a:ea typeface="+mj-ea"/>
                <a:cs typeface="Arial" panose="020B0604020202020204" pitchFamily="34" charset="0"/>
              </a:rPr>
              <a:t>Jiangsu</a:t>
            </a:r>
            <a:endParaRPr lang="zh-CN" altLang="en-US" sz="1600" b="1" dirty="0">
              <a:latin typeface="Arial" panose="020B0604020202020204" pitchFamily="34" charset="0"/>
              <a:ea typeface="+mj-ea"/>
              <a:cs typeface="Arial" panose="020B0604020202020204" pitchFamily="34" charset="0"/>
            </a:endParaRPr>
          </a:p>
        </p:txBody>
      </p:sp>
      <p:sp>
        <p:nvSpPr>
          <p:cNvPr id="19" name="文本框 18"/>
          <p:cNvSpPr txBox="1"/>
          <p:nvPr/>
        </p:nvSpPr>
        <p:spPr>
          <a:xfrm>
            <a:off x="8440373" y="5969819"/>
            <a:ext cx="2716078" cy="338554"/>
          </a:xfrm>
          <a:prstGeom prst="rect">
            <a:avLst/>
          </a:prstGeom>
          <a:noFill/>
        </p:spPr>
        <p:txBody>
          <a:bodyPr wrap="square" rtlCol="0">
            <a:spAutoFit/>
          </a:bodyPr>
          <a:lstStyle/>
          <a:p>
            <a:pPr algn="ctr"/>
            <a:r>
              <a:rPr lang="en-US" altLang="zh-CN" sz="1600" b="1" dirty="0" err="1">
                <a:latin typeface="Arial" panose="020B0604020202020204" pitchFamily="34" charset="0"/>
                <a:ea typeface="+mj-ea"/>
                <a:cs typeface="Arial" panose="020B0604020202020204" pitchFamily="34" charset="0"/>
              </a:rPr>
              <a:t>Peixian</a:t>
            </a:r>
            <a:r>
              <a:rPr lang="en-US" altLang="zh-CN" sz="1600" b="1" dirty="0">
                <a:latin typeface="Arial" panose="020B0604020202020204" pitchFamily="34" charset="0"/>
                <a:cs typeface="Arial" panose="020B0604020202020204" pitchFamily="34" charset="0"/>
              </a:rPr>
              <a:t>, </a:t>
            </a:r>
            <a:r>
              <a:rPr lang="en-US" altLang="zh-CN" sz="1600" b="1" dirty="0">
                <a:latin typeface="Arial" panose="020B0604020202020204" pitchFamily="34" charset="0"/>
                <a:ea typeface="+mj-ea"/>
                <a:cs typeface="Arial" panose="020B0604020202020204" pitchFamily="34" charset="0"/>
              </a:rPr>
              <a:t>Jiangsu</a:t>
            </a:r>
            <a:endParaRPr lang="zh-CN" altLang="en-US" sz="1600" b="1" dirty="0">
              <a:latin typeface="Arial" panose="020B0604020202020204" pitchFamily="34" charset="0"/>
              <a:ea typeface="+mj-ea"/>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530345"/>
            <a:ext cx="804211" cy="37130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15" b="1" dirty="0">
                <a:cs typeface="+mn-ea"/>
                <a:sym typeface="+mn-lt"/>
              </a:rPr>
              <a:t> </a:t>
            </a:r>
            <a:endParaRPr lang="zh-CN" altLang="en-US" sz="2115" b="1" dirty="0">
              <a:cs typeface="+mn-ea"/>
              <a:sym typeface="+mn-lt"/>
            </a:endParaRPr>
          </a:p>
        </p:txBody>
      </p:sp>
      <p:cxnSp>
        <p:nvCxnSpPr>
          <p:cNvPr id="6" name="直接连接符 5"/>
          <p:cNvCxnSpPr/>
          <p:nvPr/>
        </p:nvCxnSpPr>
        <p:spPr>
          <a:xfrm flipV="1">
            <a:off x="1005774" y="529925"/>
            <a:ext cx="0" cy="372145"/>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06624" y="2345892"/>
            <a:ext cx="3600000" cy="2024718"/>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9639" y="2345892"/>
            <a:ext cx="3599498" cy="2024718"/>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2154" y="2345922"/>
            <a:ext cx="3600000" cy="2024657"/>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60" y="288837"/>
            <a:ext cx="948228" cy="854321"/>
          </a:xfrm>
          <a:prstGeom prst="rect">
            <a:avLst/>
          </a:prstGeom>
        </p:spPr>
      </p:pic>
      <p:sp>
        <p:nvSpPr>
          <p:cNvPr id="11" name="文本框 10"/>
          <p:cNvSpPr txBox="1"/>
          <p:nvPr/>
        </p:nvSpPr>
        <p:spPr>
          <a:xfrm>
            <a:off x="606624" y="4482883"/>
            <a:ext cx="3599997" cy="338554"/>
          </a:xfrm>
          <a:prstGeom prst="rect">
            <a:avLst/>
          </a:prstGeom>
          <a:noFill/>
        </p:spPr>
        <p:txBody>
          <a:bodyPr wrap="square" rtlCol="0">
            <a:spAutoFit/>
          </a:bodyPr>
          <a:lstStyle/>
          <a:p>
            <a:pPr algn="ctr"/>
            <a:r>
              <a:rPr lang="en-US" altLang="zh-CN" sz="1600" b="1" dirty="0" err="1">
                <a:latin typeface="Arial" panose="020B0604020202020204" pitchFamily="34" charset="0"/>
                <a:ea typeface="+mj-ea"/>
                <a:cs typeface="Arial" panose="020B0604020202020204" pitchFamily="34" charset="0"/>
              </a:rPr>
              <a:t>Rayong</a:t>
            </a:r>
            <a:r>
              <a:rPr lang="en-US" altLang="zh-CN" sz="1600" b="1" dirty="0">
                <a:latin typeface="Arial" panose="020B0604020202020204" pitchFamily="34" charset="0"/>
                <a:ea typeface="+mj-ea"/>
                <a:cs typeface="Arial" panose="020B0604020202020204" pitchFamily="34" charset="0"/>
              </a:rPr>
              <a:t>, Thailand</a:t>
            </a:r>
            <a:endParaRPr lang="zh-CN" altLang="en-US" sz="1600" b="1" dirty="0">
              <a:latin typeface="Arial" panose="020B0604020202020204" pitchFamily="34" charset="0"/>
              <a:ea typeface="+mj-ea"/>
              <a:cs typeface="Arial" panose="020B0604020202020204" pitchFamily="34" charset="0"/>
            </a:endParaRPr>
          </a:p>
        </p:txBody>
      </p:sp>
      <p:sp>
        <p:nvSpPr>
          <p:cNvPr id="12" name="文本框 11"/>
          <p:cNvSpPr txBox="1"/>
          <p:nvPr/>
        </p:nvSpPr>
        <p:spPr>
          <a:xfrm>
            <a:off x="4269639" y="4482882"/>
            <a:ext cx="3599498" cy="338554"/>
          </a:xfrm>
          <a:prstGeom prst="rect">
            <a:avLst/>
          </a:prstGeom>
          <a:noFill/>
        </p:spPr>
        <p:txBody>
          <a:bodyPr wrap="square" rtlCol="0">
            <a:spAutoFit/>
          </a:bodyPr>
          <a:lstStyle/>
          <a:p>
            <a:pPr algn="ctr"/>
            <a:r>
              <a:rPr lang="en-US" altLang="zh-CN" sz="1600" b="1" dirty="0" err="1">
                <a:latin typeface="Arial" panose="020B0604020202020204" pitchFamily="34" charset="0"/>
                <a:ea typeface="+mj-ea"/>
                <a:cs typeface="Arial" panose="020B0604020202020204" pitchFamily="34" charset="0"/>
              </a:rPr>
              <a:t>Qahraman</a:t>
            </a:r>
            <a:r>
              <a:rPr lang="en-US" altLang="zh-CN" sz="1600" b="1" dirty="0">
                <a:latin typeface="Arial" panose="020B0604020202020204" pitchFamily="34" charset="0"/>
                <a:ea typeface="+mj-ea"/>
                <a:cs typeface="Arial" panose="020B0604020202020204" pitchFamily="34" charset="0"/>
              </a:rPr>
              <a:t> </a:t>
            </a:r>
            <a:r>
              <a:rPr lang="en-US" altLang="zh-CN" sz="1600" b="1" dirty="0" err="1">
                <a:latin typeface="Arial" panose="020B0604020202020204" pitchFamily="34" charset="0"/>
                <a:ea typeface="+mj-ea"/>
                <a:cs typeface="Arial" panose="020B0604020202020204" pitchFamily="34" charset="0"/>
              </a:rPr>
              <a:t>Marash</a:t>
            </a:r>
            <a:r>
              <a:rPr lang="en-US" altLang="zh-CN" sz="1600" b="1" dirty="0">
                <a:latin typeface="Arial" panose="020B0604020202020204" pitchFamily="34" charset="0"/>
                <a:ea typeface="+mj-ea"/>
                <a:cs typeface="Arial" panose="020B0604020202020204" pitchFamily="34" charset="0"/>
              </a:rPr>
              <a:t>, Turkey</a:t>
            </a:r>
            <a:endParaRPr lang="zh-CN" altLang="en-US" sz="1600" b="1" dirty="0">
              <a:latin typeface="Arial" panose="020B0604020202020204" pitchFamily="34" charset="0"/>
              <a:ea typeface="+mj-ea"/>
              <a:cs typeface="Arial" panose="020B0604020202020204" pitchFamily="34" charset="0"/>
            </a:endParaRPr>
          </a:p>
        </p:txBody>
      </p:sp>
      <p:sp>
        <p:nvSpPr>
          <p:cNvPr id="13" name="文本框 12"/>
          <p:cNvSpPr txBox="1"/>
          <p:nvPr/>
        </p:nvSpPr>
        <p:spPr>
          <a:xfrm>
            <a:off x="7932154" y="4482882"/>
            <a:ext cx="3600000" cy="338554"/>
          </a:xfrm>
          <a:prstGeom prst="rect">
            <a:avLst/>
          </a:prstGeom>
          <a:noFill/>
        </p:spPr>
        <p:txBody>
          <a:bodyPr wrap="square" rtlCol="0">
            <a:spAutoFit/>
          </a:bodyPr>
          <a:lstStyle/>
          <a:p>
            <a:pPr algn="ctr"/>
            <a:r>
              <a:rPr lang="en-US" altLang="zh-CN" sz="1600" b="1" dirty="0">
                <a:latin typeface="Arial" panose="020B0604020202020204" pitchFamily="34" charset="0"/>
                <a:ea typeface="+mj-ea"/>
                <a:cs typeface="Arial" panose="020B0604020202020204" pitchFamily="34" charset="0"/>
              </a:rPr>
              <a:t>Durban, South Africa</a:t>
            </a:r>
            <a:endParaRPr lang="zh-CN" altLang="en-US" sz="1600" b="1" dirty="0">
              <a:latin typeface="Arial" panose="020B0604020202020204" pitchFamily="34" charset="0"/>
              <a:ea typeface="+mj-ea"/>
              <a:cs typeface="Arial" panose="020B0604020202020204" pitchFamily="34" charset="0"/>
            </a:endParaRPr>
          </a:p>
        </p:txBody>
      </p:sp>
      <p:sp>
        <p:nvSpPr>
          <p:cNvPr id="14" name="TextBox 15"/>
          <p:cNvSpPr txBox="1"/>
          <p:nvPr/>
        </p:nvSpPr>
        <p:spPr>
          <a:xfrm>
            <a:off x="1095396" y="506709"/>
            <a:ext cx="5482591" cy="418576"/>
          </a:xfrm>
          <a:prstGeom prst="rect">
            <a:avLst/>
          </a:prstGeom>
          <a:noFill/>
        </p:spPr>
        <p:txBody>
          <a:bodyPr wrap="none" rtlCol="0">
            <a:spAutoFit/>
          </a:bodyPr>
          <a:lstStyle/>
          <a:p>
            <a:r>
              <a:rPr lang="en-US" altLang="zh-CN" sz="2120" b="1" dirty="0">
                <a:latin typeface="Arial" panose="020B0604020202020204" pitchFamily="34" charset="0"/>
                <a:cs typeface="Arial" panose="020B0604020202020204" pitchFamily="34" charset="0"/>
              </a:rPr>
              <a:t>R&amp;D and Production Bases</a:t>
            </a:r>
            <a:r>
              <a:rPr lang="zh-CN" altLang="en-US" sz="2120" b="1" dirty="0">
                <a:latin typeface="Arial" panose="020B0604020202020204" pitchFamily="34" charset="0"/>
                <a:ea typeface="微软雅黑" panose="020B0503020204020204" pitchFamily="34" charset="-122"/>
                <a:cs typeface="Arial" panose="020B0604020202020204" pitchFamily="34" charset="0"/>
              </a:rPr>
              <a:t>（</a:t>
            </a:r>
            <a:r>
              <a:rPr lang="en-US" altLang="zh-CN" sz="2120" b="1" dirty="0">
                <a:latin typeface="Arial" panose="020B0604020202020204" pitchFamily="34" charset="0"/>
                <a:cs typeface="Arial" panose="020B0604020202020204" pitchFamily="34" charset="0"/>
              </a:rPr>
              <a:t>Overseas</a:t>
            </a:r>
            <a:r>
              <a:rPr lang="zh-CN" altLang="en-US" sz="2120" b="1" dirty="0">
                <a:latin typeface="Arial" panose="020B0604020202020204" pitchFamily="34" charset="0"/>
                <a:ea typeface="微软雅黑" panose="020B0503020204020204" pitchFamily="34" charset="-122"/>
                <a:cs typeface="Arial" panose="020B0604020202020204" pitchFamily="34" charset="0"/>
              </a:rPr>
              <a:t>）</a:t>
            </a:r>
            <a:endParaRPr lang="zh-CN" altLang="en-US" sz="2120" b="1" dirty="0">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19249" y="1344617"/>
            <a:ext cx="1282708" cy="7091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407435" y="2931375"/>
            <a:ext cx="979419" cy="57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0239" y="2832907"/>
            <a:ext cx="672576" cy="669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C:\Users\yue.wang\Desktop\图片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77" y="3854531"/>
            <a:ext cx="11088000" cy="2625916"/>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0" y="530345"/>
            <a:ext cx="804211" cy="37130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15" b="1" dirty="0">
                <a:cs typeface="+mn-ea"/>
                <a:sym typeface="+mn-lt"/>
              </a:rPr>
              <a:t> </a:t>
            </a:r>
            <a:endParaRPr lang="zh-CN" altLang="en-US" sz="2115" b="1" dirty="0">
              <a:cs typeface="+mn-ea"/>
              <a:sym typeface="+mn-lt"/>
            </a:endParaRPr>
          </a:p>
        </p:txBody>
      </p:sp>
      <p:cxnSp>
        <p:nvCxnSpPr>
          <p:cNvPr id="13" name="直接连接符 12"/>
          <p:cNvCxnSpPr/>
          <p:nvPr/>
        </p:nvCxnSpPr>
        <p:spPr>
          <a:xfrm flipV="1">
            <a:off x="1005774" y="529925"/>
            <a:ext cx="0" cy="372145"/>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5"/>
          <p:cNvSpPr txBox="1"/>
          <p:nvPr/>
        </p:nvSpPr>
        <p:spPr>
          <a:xfrm>
            <a:off x="1014030" y="501657"/>
            <a:ext cx="4386778" cy="418576"/>
          </a:xfrm>
          <a:prstGeom prst="rect">
            <a:avLst/>
          </a:prstGeom>
          <a:noFill/>
        </p:spPr>
        <p:txBody>
          <a:bodyPr wrap="none" rtlCol="0">
            <a:spAutoFit/>
          </a:bodyPr>
          <a:lstStyle/>
          <a:p>
            <a:r>
              <a:rPr lang="en-US" altLang="zh-CN" sz="2120" b="1" dirty="0">
                <a:latin typeface="Arial" panose="020B0604020202020204" pitchFamily="34" charset="0"/>
                <a:cs typeface="Arial" panose="020B0604020202020204" pitchFamily="34" charset="0"/>
              </a:rPr>
              <a:t>More Efficiency, Higher Capacity</a:t>
            </a:r>
            <a:endParaRPr lang="zh-CN" altLang="en-US" sz="2120" b="1" dirty="0">
              <a:latin typeface="Arial" panose="020B0604020202020204" pitchFamily="34" charset="0"/>
              <a:cs typeface="Arial" panose="020B0604020202020204" pitchFamily="34" charset="0"/>
            </a:endParaRPr>
          </a:p>
        </p:txBody>
      </p:sp>
      <p:sp>
        <p:nvSpPr>
          <p:cNvPr id="15" name="TextBox 25"/>
          <p:cNvSpPr txBox="1"/>
          <p:nvPr/>
        </p:nvSpPr>
        <p:spPr>
          <a:xfrm>
            <a:off x="2634026" y="2808039"/>
            <a:ext cx="2337499" cy="769441"/>
          </a:xfrm>
          <a:prstGeom prst="rect">
            <a:avLst/>
          </a:prstGeom>
          <a:noFill/>
        </p:spPr>
        <p:txBody>
          <a:bodyPr wrap="none" rtlCol="0">
            <a:spAutoFit/>
          </a:bodyPr>
          <a:lstStyle/>
          <a:p>
            <a:r>
              <a:rPr lang="en-US" altLang="zh-CN" sz="4000" b="1" dirty="0">
                <a:solidFill>
                  <a:schemeClr val="accent1">
                    <a:lumMod val="75000"/>
                  </a:schemeClr>
                </a:solidFill>
                <a:latin typeface="Arial" panose="020B0604020202020204" pitchFamily="34" charset="0"/>
                <a:ea typeface="微软雅黑" panose="020B0503020204020204" pitchFamily="34" charset="-122"/>
                <a:cs typeface="Arial" panose="020B0604020202020204" pitchFamily="34" charset="0"/>
              </a:rPr>
              <a:t>16GW</a:t>
            </a:r>
            <a:r>
              <a:rPr lang="en-US" altLang="zh-CN" sz="4400" b="1" dirty="0">
                <a:solidFill>
                  <a:srgbClr val="F08300"/>
                </a:solidFill>
                <a:latin typeface="Arial" panose="020B0604020202020204" pitchFamily="34" charset="0"/>
                <a:ea typeface="微软雅黑" panose="020B0503020204020204" pitchFamily="34" charset="-122"/>
                <a:cs typeface="Arial" panose="020B0604020202020204" pitchFamily="34" charset="0"/>
              </a:rPr>
              <a:t> </a:t>
            </a:r>
            <a:r>
              <a:rPr lang="en-US" altLang="zh-CN" sz="2200" b="1" dirty="0">
                <a:cs typeface="+mn-ea"/>
              </a:rPr>
              <a:t>Cells</a:t>
            </a:r>
            <a:endParaRPr lang="zh-CN" altLang="en-US" sz="2200" b="1" dirty="0">
              <a:cs typeface="+mn-ea"/>
            </a:endParaRPr>
          </a:p>
        </p:txBody>
      </p:sp>
      <p:sp>
        <p:nvSpPr>
          <p:cNvPr id="16" name="TextBox 26"/>
          <p:cNvSpPr txBox="1"/>
          <p:nvPr/>
        </p:nvSpPr>
        <p:spPr>
          <a:xfrm>
            <a:off x="7492503" y="2808039"/>
            <a:ext cx="2820003" cy="769441"/>
          </a:xfrm>
          <a:prstGeom prst="rect">
            <a:avLst/>
          </a:prstGeom>
          <a:noFill/>
        </p:spPr>
        <p:txBody>
          <a:bodyPr wrap="none" rtlCol="0">
            <a:spAutoFit/>
          </a:bodyPr>
          <a:lstStyle/>
          <a:p>
            <a:r>
              <a:rPr lang="en-US" altLang="zh-CN" sz="4000" b="1" dirty="0">
                <a:solidFill>
                  <a:schemeClr val="accent1">
                    <a:lumMod val="75000"/>
                  </a:schemeClr>
                </a:solidFill>
                <a:latin typeface="Arial" panose="020B0604020202020204" pitchFamily="34" charset="0"/>
                <a:ea typeface="微软雅黑" panose="020B0503020204020204" pitchFamily="34" charset="-122"/>
                <a:cs typeface="Arial" panose="020B0604020202020204" pitchFamily="34" charset="0"/>
              </a:rPr>
              <a:t>20GW</a:t>
            </a:r>
            <a:r>
              <a:rPr lang="en-US" altLang="zh-CN" sz="4400" b="1" dirty="0">
                <a:solidFill>
                  <a:srgbClr val="F08300"/>
                </a:solidFill>
                <a:latin typeface="Arial" panose="020B0604020202020204" pitchFamily="34" charset="0"/>
                <a:ea typeface="微软雅黑" panose="020B0503020204020204" pitchFamily="34" charset="-122"/>
                <a:cs typeface="Arial" panose="020B0604020202020204" pitchFamily="34" charset="0"/>
              </a:rPr>
              <a:t> </a:t>
            </a:r>
            <a:r>
              <a:rPr lang="en-US" altLang="zh-CN" sz="2200" b="1" dirty="0">
                <a:cs typeface="+mn-ea"/>
              </a:rPr>
              <a:t>Modules</a:t>
            </a:r>
            <a:endParaRPr lang="zh-CN" altLang="en-US" sz="2200" b="1" dirty="0">
              <a:cs typeface="+mn-ea"/>
            </a:endParaRPr>
          </a:p>
        </p:txBody>
      </p:sp>
      <p:sp>
        <p:nvSpPr>
          <p:cNvPr id="17" name="TextBox 27"/>
          <p:cNvSpPr txBox="1"/>
          <p:nvPr/>
        </p:nvSpPr>
        <p:spPr>
          <a:xfrm>
            <a:off x="669556" y="1439887"/>
            <a:ext cx="6243609" cy="769441"/>
          </a:xfrm>
          <a:prstGeom prst="rect">
            <a:avLst/>
          </a:prstGeom>
          <a:noFill/>
        </p:spPr>
        <p:txBody>
          <a:bodyPr wrap="square" rtlCol="0">
            <a:spAutoFit/>
          </a:bodyPr>
          <a:lstStyle/>
          <a:p>
            <a:r>
              <a:rPr lang="en-US" altLang="zh-CN" sz="2200" b="1" dirty="0">
                <a:solidFill>
                  <a:srgbClr val="376092"/>
                </a:solidFill>
                <a:cs typeface="+mn-ea"/>
              </a:rPr>
              <a:t>Talesun  Productions </a:t>
            </a:r>
            <a:endParaRPr lang="en-US" altLang="zh-CN" sz="2200" b="1" dirty="0">
              <a:solidFill>
                <a:srgbClr val="376092"/>
              </a:solidFill>
              <a:cs typeface="+mn-ea"/>
            </a:endParaRPr>
          </a:p>
          <a:p>
            <a:r>
              <a:rPr lang="en-US" altLang="zh-CN" sz="2200" b="1" dirty="0">
                <a:cs typeface="+mn-ea"/>
              </a:rPr>
              <a:t>Flexible Module Production Capacities </a:t>
            </a:r>
            <a:endParaRPr lang="en-US" altLang="zh-CN" sz="2200" b="1" dirty="0">
              <a:cs typeface="+mn-ea"/>
            </a:endParaRPr>
          </a:p>
        </p:txBody>
      </p:sp>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60" y="288837"/>
            <a:ext cx="948228" cy="85432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 y="2999831"/>
            <a:ext cx="12192000" cy="30566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cs typeface="+mn-ea"/>
              <a:sym typeface="+mn-lt"/>
            </a:endParaRPr>
          </a:p>
        </p:txBody>
      </p:sp>
      <p:sp>
        <p:nvSpPr>
          <p:cNvPr id="19" name="矩形 18"/>
          <p:cNvSpPr/>
          <p:nvPr/>
        </p:nvSpPr>
        <p:spPr>
          <a:xfrm>
            <a:off x="0" y="530345"/>
            <a:ext cx="804211" cy="37130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15" b="1" dirty="0">
                <a:cs typeface="+mn-ea"/>
                <a:sym typeface="+mn-lt"/>
              </a:rPr>
              <a:t> </a:t>
            </a:r>
            <a:endParaRPr lang="zh-CN" altLang="en-US" sz="2115" b="1" dirty="0">
              <a:cs typeface="+mn-ea"/>
              <a:sym typeface="+mn-lt"/>
            </a:endParaRPr>
          </a:p>
        </p:txBody>
      </p:sp>
      <p:cxnSp>
        <p:nvCxnSpPr>
          <p:cNvPr id="26" name="直接连接符 25"/>
          <p:cNvCxnSpPr/>
          <p:nvPr/>
        </p:nvCxnSpPr>
        <p:spPr>
          <a:xfrm flipV="1">
            <a:off x="1005774" y="529925"/>
            <a:ext cx="0" cy="372145"/>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783065" y="1524132"/>
            <a:ext cx="1274613" cy="7503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cs typeface="+mn-ea"/>
              <a:sym typeface="+mn-lt"/>
            </a:endParaRPr>
          </a:p>
        </p:txBody>
      </p:sp>
      <p:sp>
        <p:nvSpPr>
          <p:cNvPr id="14" name="TextBox 35"/>
          <p:cNvSpPr txBox="1"/>
          <p:nvPr/>
        </p:nvSpPr>
        <p:spPr>
          <a:xfrm>
            <a:off x="632911" y="3922765"/>
            <a:ext cx="5981214" cy="1052830"/>
          </a:xfrm>
          <a:prstGeom prst="rect">
            <a:avLst/>
          </a:prstGeom>
          <a:noFill/>
        </p:spPr>
        <p:txBody>
          <a:bodyPr wrap="square" rtlCol="0">
            <a:spAutoFit/>
          </a:bodyPr>
          <a:lstStyle/>
          <a:p>
            <a:pPr>
              <a:lnSpc>
                <a:spcPts val="1500"/>
              </a:lnSpc>
            </a:pPr>
            <a:r>
              <a:rPr lang="en-US" altLang="zh-CN" sz="1400" b="1" dirty="0">
                <a:solidFill>
                  <a:schemeClr val="bg1"/>
                </a:solidFill>
                <a:latin typeface="Arial" panose="020B0604020202020204" pitchFamily="34" charset="0"/>
                <a:cs typeface="Arial" panose="020B0604020202020204" pitchFamily="34" charset="0"/>
                <a:sym typeface="+mn-lt"/>
              </a:rPr>
              <a:t>Flexible and Professional Project Development</a:t>
            </a:r>
            <a:endParaRPr lang="en-US" altLang="zh-CN" sz="1400" b="1" dirty="0">
              <a:solidFill>
                <a:schemeClr val="bg1"/>
              </a:solidFill>
              <a:latin typeface="Arial" panose="020B0604020202020204" pitchFamily="34" charset="0"/>
              <a:cs typeface="Arial" panose="020B0604020202020204" pitchFamily="34" charset="0"/>
              <a:sym typeface="+mn-lt"/>
            </a:endParaRPr>
          </a:p>
          <a:p>
            <a:pPr marL="171450" indent="-171450">
              <a:lnSpc>
                <a:spcPts val="1500"/>
              </a:lnSpc>
              <a:buFont typeface="Arial" panose="020B0604020202020204" pitchFamily="34" charset="0"/>
              <a:buChar char="•"/>
            </a:pPr>
            <a:r>
              <a:rPr lang="en-US" altLang="zh-CN" sz="1200" dirty="0">
                <a:solidFill>
                  <a:schemeClr val="bg1"/>
                </a:solidFill>
                <a:latin typeface="Arial" panose="020B0604020202020204" pitchFamily="34" charset="0"/>
                <a:cs typeface="Arial" panose="020B0604020202020204" pitchFamily="34" charset="0"/>
                <a:sym typeface="+mn-lt"/>
              </a:rPr>
              <a:t>Professional localization project development team </a:t>
            </a:r>
            <a:endParaRPr lang="en-US" altLang="zh-CN" sz="1200" dirty="0">
              <a:solidFill>
                <a:schemeClr val="bg1"/>
              </a:solidFill>
              <a:latin typeface="Arial" panose="020B0604020202020204" pitchFamily="34" charset="0"/>
              <a:cs typeface="Arial" panose="020B0604020202020204" pitchFamily="34" charset="0"/>
              <a:sym typeface="+mn-lt"/>
            </a:endParaRPr>
          </a:p>
          <a:p>
            <a:pPr marL="171450" indent="-171450">
              <a:lnSpc>
                <a:spcPts val="1500"/>
              </a:lnSpc>
              <a:buFont typeface="Arial" panose="020B0604020202020204" pitchFamily="34" charset="0"/>
              <a:buChar char="•"/>
            </a:pPr>
            <a:r>
              <a:rPr lang="en-US" altLang="zh-CN" sz="1200" dirty="0">
                <a:solidFill>
                  <a:schemeClr val="bg1"/>
                </a:solidFill>
                <a:latin typeface="Arial" panose="020B0604020202020204" pitchFamily="34" charset="0"/>
                <a:cs typeface="Arial" panose="020B0604020202020204" pitchFamily="34" charset="0"/>
                <a:sym typeface="+mn-lt"/>
              </a:rPr>
              <a:t>Efficient management based on rich experience in project development</a:t>
            </a:r>
            <a:endParaRPr lang="zh-CN" altLang="en-US" sz="1200" dirty="0">
              <a:solidFill>
                <a:schemeClr val="bg1"/>
              </a:solidFill>
              <a:latin typeface="Arial" panose="020B0604020202020204" pitchFamily="34" charset="0"/>
              <a:cs typeface="Arial" panose="020B0604020202020204" pitchFamily="34" charset="0"/>
              <a:sym typeface="+mn-lt"/>
            </a:endParaRPr>
          </a:p>
          <a:p>
            <a:pPr marL="171450" indent="-171450">
              <a:lnSpc>
                <a:spcPts val="1500"/>
              </a:lnSpc>
              <a:buFont typeface="Arial" panose="020B0604020202020204" pitchFamily="34" charset="0"/>
              <a:buChar char="•"/>
            </a:pPr>
            <a:r>
              <a:rPr lang="en-US" altLang="zh-CN" sz="1200" dirty="0">
                <a:solidFill>
                  <a:schemeClr val="bg1"/>
                </a:solidFill>
                <a:latin typeface="Arial" panose="020B0604020202020204" pitchFamily="34" charset="0"/>
                <a:cs typeface="Arial" panose="020B0604020202020204" pitchFamily="34" charset="0"/>
                <a:sym typeface="+mn-lt"/>
              </a:rPr>
              <a:t>Flexible development models including project planning, independent development and cooperative development</a:t>
            </a:r>
            <a:endParaRPr lang="en-US" altLang="zh-CN" sz="1200" dirty="0">
              <a:solidFill>
                <a:schemeClr val="bg1"/>
              </a:solidFill>
              <a:latin typeface="Arial" panose="020B0604020202020204" pitchFamily="34" charset="0"/>
              <a:cs typeface="Arial" panose="020B0604020202020204" pitchFamily="34" charset="0"/>
              <a:sym typeface="+mn-lt"/>
            </a:endParaRPr>
          </a:p>
        </p:txBody>
      </p:sp>
      <p:sp>
        <p:nvSpPr>
          <p:cNvPr id="22" name="TextBox 36"/>
          <p:cNvSpPr txBox="1"/>
          <p:nvPr/>
        </p:nvSpPr>
        <p:spPr>
          <a:xfrm>
            <a:off x="632911" y="5252250"/>
            <a:ext cx="5040560" cy="669414"/>
          </a:xfrm>
          <a:prstGeom prst="rect">
            <a:avLst/>
          </a:prstGeom>
          <a:noFill/>
        </p:spPr>
        <p:txBody>
          <a:bodyPr wrap="square" rtlCol="0">
            <a:spAutoFit/>
          </a:bodyPr>
          <a:lstStyle/>
          <a:p>
            <a:pPr>
              <a:lnSpc>
                <a:spcPts val="1500"/>
              </a:lnSpc>
            </a:pPr>
            <a:r>
              <a:rPr lang="en-US" altLang="zh-CN" sz="1400" b="1" dirty="0">
                <a:solidFill>
                  <a:schemeClr val="bg1"/>
                </a:solidFill>
                <a:latin typeface="Arial" panose="020B0604020202020204" pitchFamily="34" charset="0"/>
                <a:cs typeface="Arial" panose="020B0604020202020204" pitchFamily="34" charset="0"/>
                <a:sym typeface="+mn-lt"/>
              </a:rPr>
              <a:t>High-</a:t>
            </a:r>
            <a:r>
              <a:rPr lang="en-US" altLang="zh-TW" sz="1400" b="1" dirty="0">
                <a:solidFill>
                  <a:schemeClr val="bg1"/>
                </a:solidFill>
                <a:latin typeface="Arial" panose="020B0604020202020204" pitchFamily="34" charset="0"/>
                <a:cs typeface="Arial" panose="020B0604020202020204" pitchFamily="34" charset="0"/>
                <a:sym typeface="+mn-lt"/>
              </a:rPr>
              <a:t>Q</a:t>
            </a:r>
            <a:r>
              <a:rPr lang="en-US" altLang="zh-CN" sz="1400" b="1" dirty="0">
                <a:solidFill>
                  <a:schemeClr val="bg1"/>
                </a:solidFill>
                <a:latin typeface="Arial" panose="020B0604020202020204" pitchFamily="34" charset="0"/>
                <a:cs typeface="Arial" panose="020B0604020202020204" pitchFamily="34" charset="0"/>
                <a:sym typeface="+mn-lt"/>
              </a:rPr>
              <a:t>uality Project Pipeline</a:t>
            </a:r>
            <a:endParaRPr lang="en-US" altLang="zh-CN" sz="1400" b="1" dirty="0">
              <a:solidFill>
                <a:schemeClr val="bg1"/>
              </a:solidFill>
              <a:latin typeface="Arial" panose="020B0604020202020204" pitchFamily="34" charset="0"/>
              <a:cs typeface="Arial" panose="020B0604020202020204" pitchFamily="34" charset="0"/>
              <a:sym typeface="+mn-lt"/>
            </a:endParaRPr>
          </a:p>
          <a:p>
            <a:pPr marL="171450" indent="-171450">
              <a:lnSpc>
                <a:spcPts val="1500"/>
              </a:lnSpc>
              <a:buFont typeface="Arial" panose="020B0604020202020204" pitchFamily="34" charset="0"/>
              <a:buChar char="•"/>
            </a:pPr>
            <a:r>
              <a:rPr lang="en-US" altLang="zh-CN" sz="1200" dirty="0">
                <a:solidFill>
                  <a:schemeClr val="bg1"/>
                </a:solidFill>
                <a:latin typeface="Arial" panose="020B0604020202020204" pitchFamily="34" charset="0"/>
                <a:cs typeface="Arial" panose="020B0604020202020204" pitchFamily="34" charset="0"/>
                <a:sym typeface="+mn-lt"/>
              </a:rPr>
              <a:t>Close partnership with leading developers around the world</a:t>
            </a:r>
            <a:endParaRPr lang="zh-CN" altLang="en-US" sz="1200" dirty="0">
              <a:solidFill>
                <a:schemeClr val="bg1"/>
              </a:solidFill>
              <a:latin typeface="Arial" panose="020B0604020202020204" pitchFamily="34" charset="0"/>
              <a:cs typeface="Arial" panose="020B0604020202020204" pitchFamily="34" charset="0"/>
              <a:sym typeface="+mn-lt"/>
            </a:endParaRPr>
          </a:p>
          <a:p>
            <a:pPr marL="171450" indent="-171450">
              <a:lnSpc>
                <a:spcPts val="1500"/>
              </a:lnSpc>
              <a:buFont typeface="Arial" panose="020B0604020202020204" pitchFamily="34" charset="0"/>
              <a:buChar char="•"/>
            </a:pPr>
            <a:r>
              <a:rPr lang="en-US" altLang="zh-CN" sz="1200" dirty="0">
                <a:solidFill>
                  <a:schemeClr val="bg1"/>
                </a:solidFill>
                <a:latin typeface="Arial" panose="020B0604020202020204" pitchFamily="34" charset="0"/>
                <a:cs typeface="Arial" panose="020B0604020202020204" pitchFamily="34" charset="0"/>
                <a:sym typeface="+mn-lt"/>
              </a:rPr>
              <a:t>High-quality project development team and rich project pipeline</a:t>
            </a:r>
            <a:endParaRPr lang="en-US" altLang="zh-CN" sz="1200" dirty="0">
              <a:solidFill>
                <a:schemeClr val="bg1"/>
              </a:solidFill>
              <a:latin typeface="Arial" panose="020B0604020202020204" pitchFamily="34" charset="0"/>
              <a:cs typeface="Arial" panose="020B0604020202020204" pitchFamily="34" charset="0"/>
              <a:sym typeface="+mn-lt"/>
            </a:endParaRPr>
          </a:p>
        </p:txBody>
      </p:sp>
      <p:sp>
        <p:nvSpPr>
          <p:cNvPr id="23" name="TextBox 37"/>
          <p:cNvSpPr txBox="1"/>
          <p:nvPr/>
        </p:nvSpPr>
        <p:spPr>
          <a:xfrm>
            <a:off x="632911" y="3171759"/>
            <a:ext cx="4680520" cy="668020"/>
          </a:xfrm>
          <a:prstGeom prst="rect">
            <a:avLst/>
          </a:prstGeom>
          <a:noFill/>
        </p:spPr>
        <p:txBody>
          <a:bodyPr wrap="square" rtlCol="0">
            <a:spAutoFit/>
          </a:bodyPr>
          <a:lstStyle/>
          <a:p>
            <a:pPr>
              <a:lnSpc>
                <a:spcPts val="1500"/>
              </a:lnSpc>
            </a:pPr>
            <a:r>
              <a:rPr lang="en-US" altLang="zh-CN" sz="1400" b="1" dirty="0">
                <a:solidFill>
                  <a:schemeClr val="bg1"/>
                </a:solidFill>
                <a:latin typeface="Arial" panose="020B0604020202020204" pitchFamily="34" charset="0"/>
                <a:cs typeface="Arial" panose="020B0604020202020204" pitchFamily="34" charset="0"/>
                <a:sym typeface="+mn-lt"/>
              </a:rPr>
              <a:t>Reliable Track Record</a:t>
            </a:r>
            <a:endParaRPr lang="en-US" altLang="zh-CN" sz="1400" b="1" dirty="0">
              <a:solidFill>
                <a:schemeClr val="bg1"/>
              </a:solidFill>
              <a:latin typeface="Arial" panose="020B0604020202020204" pitchFamily="34" charset="0"/>
              <a:cs typeface="Arial" panose="020B0604020202020204" pitchFamily="34" charset="0"/>
              <a:sym typeface="+mn-lt"/>
            </a:endParaRPr>
          </a:p>
          <a:p>
            <a:pPr marL="171450" indent="-171450">
              <a:lnSpc>
                <a:spcPts val="1500"/>
              </a:lnSpc>
              <a:buFont typeface="Arial" panose="020B0604020202020204" pitchFamily="34" charset="0"/>
              <a:buChar char="•"/>
            </a:pPr>
            <a:r>
              <a:rPr lang="en-US" altLang="zh-CN" sz="1200" dirty="0">
                <a:solidFill>
                  <a:schemeClr val="bg1"/>
                </a:solidFill>
                <a:latin typeface="Arial" panose="020B0604020202020204" pitchFamily="34" charset="0"/>
                <a:cs typeface="Arial" panose="020B0604020202020204" pitchFamily="34" charset="0"/>
                <a:sym typeface="+mn-lt"/>
              </a:rPr>
              <a:t>15 GW PV project development experience </a:t>
            </a:r>
            <a:endParaRPr lang="en-US" altLang="zh-CN" sz="1200" dirty="0">
              <a:solidFill>
                <a:schemeClr val="bg1"/>
              </a:solidFill>
              <a:latin typeface="Arial" panose="020B0604020202020204" pitchFamily="34" charset="0"/>
              <a:cs typeface="Arial" panose="020B0604020202020204" pitchFamily="34" charset="0"/>
              <a:sym typeface="+mn-lt"/>
            </a:endParaRPr>
          </a:p>
          <a:p>
            <a:pPr marL="171450" indent="-171450">
              <a:lnSpc>
                <a:spcPts val="1500"/>
              </a:lnSpc>
              <a:buFont typeface="Arial" panose="020B0604020202020204" pitchFamily="34" charset="0"/>
              <a:buChar char="•"/>
            </a:pPr>
            <a:r>
              <a:rPr lang="en-US" altLang="zh-CN" sz="1200" dirty="0">
                <a:solidFill>
                  <a:schemeClr val="bg1"/>
                </a:solidFill>
                <a:latin typeface="Arial" panose="020B0604020202020204" pitchFamily="34" charset="0"/>
                <a:cs typeface="Arial" panose="020B0604020202020204" pitchFamily="34" charset="0"/>
                <a:sym typeface="+mn-lt"/>
              </a:rPr>
              <a:t>Global sales and project development network </a:t>
            </a:r>
            <a:endParaRPr lang="en-US" altLang="zh-CN" sz="1200" dirty="0">
              <a:solidFill>
                <a:schemeClr val="bg1"/>
              </a:solidFill>
              <a:latin typeface="Arial" panose="020B0604020202020204" pitchFamily="34" charset="0"/>
              <a:cs typeface="Arial" panose="020B0604020202020204" pitchFamily="34" charset="0"/>
              <a:sym typeface="+mn-lt"/>
            </a:endParaRPr>
          </a:p>
        </p:txBody>
      </p:sp>
      <p:sp>
        <p:nvSpPr>
          <p:cNvPr id="24" name="TextBox 1"/>
          <p:cNvSpPr txBox="1"/>
          <p:nvPr/>
        </p:nvSpPr>
        <p:spPr>
          <a:xfrm>
            <a:off x="632911" y="1645345"/>
            <a:ext cx="5472608" cy="769441"/>
          </a:xfrm>
          <a:prstGeom prst="rect">
            <a:avLst/>
          </a:prstGeom>
          <a:noFill/>
        </p:spPr>
        <p:txBody>
          <a:bodyPr wrap="square" rtlCol="0">
            <a:spAutoFit/>
          </a:bodyPr>
          <a:lstStyle/>
          <a:p>
            <a:r>
              <a:rPr lang="en-US" altLang="zh-CN" sz="2200" b="1" dirty="0">
                <a:cs typeface="+mn-ea"/>
                <a:sym typeface="+mn-lt"/>
              </a:rPr>
              <a:t>An Experienced Partner </a:t>
            </a:r>
            <a:endParaRPr lang="en-US" altLang="zh-CN" sz="2200" b="1" dirty="0">
              <a:cs typeface="+mn-ea"/>
              <a:sym typeface="+mn-lt"/>
            </a:endParaRPr>
          </a:p>
          <a:p>
            <a:r>
              <a:rPr lang="en-US" altLang="zh-CN" sz="2200" b="1" dirty="0">
                <a:cs typeface="+mn-ea"/>
                <a:sym typeface="+mn-lt"/>
              </a:rPr>
              <a:t>Knows What You Need</a:t>
            </a:r>
            <a:endParaRPr lang="zh-CN" altLang="en-US" sz="2200" b="1" dirty="0">
              <a:cs typeface="+mn-ea"/>
              <a:sym typeface="+mn-lt"/>
            </a:endParaRPr>
          </a:p>
        </p:txBody>
      </p:sp>
      <p:sp>
        <p:nvSpPr>
          <p:cNvPr id="25" name="TextBox 12"/>
          <p:cNvSpPr txBox="1"/>
          <p:nvPr/>
        </p:nvSpPr>
        <p:spPr>
          <a:xfrm>
            <a:off x="632910" y="2414786"/>
            <a:ext cx="7181053" cy="656398"/>
          </a:xfrm>
          <a:prstGeom prst="rect">
            <a:avLst/>
          </a:prstGeom>
          <a:noFill/>
        </p:spPr>
        <p:txBody>
          <a:bodyPr wrap="square" rtlCol="0">
            <a:spAutoFit/>
          </a:bodyPr>
          <a:lstStyle/>
          <a:p>
            <a:pPr>
              <a:lnSpc>
                <a:spcPts val="1500"/>
              </a:lnSpc>
            </a:pPr>
            <a:r>
              <a:rPr lang="en-US" altLang="zh-CN" sz="1200" dirty="0">
                <a:latin typeface="Arial" panose="020B0604020202020204" pitchFamily="34" charset="0"/>
                <a:cs typeface="Arial" panose="020B0604020202020204" pitchFamily="34" charset="0"/>
                <a:sym typeface="+mn-lt"/>
              </a:rPr>
              <a:t>With its comprehensive professional knowledge and rich experience, Talesun has developed a reasonable development process to ensure that each PV project is commenced and completed as scheduled.</a:t>
            </a:r>
            <a:endParaRPr lang="zh-CN" altLang="en-US" sz="1200" dirty="0">
              <a:latin typeface="Arial" panose="020B0604020202020204" pitchFamily="34" charset="0"/>
              <a:cs typeface="Arial" panose="020B0604020202020204" pitchFamily="34" charset="0"/>
              <a:sym typeface="+mn-lt"/>
            </a:endParaRPr>
          </a:p>
        </p:txBody>
      </p:sp>
      <p:sp>
        <p:nvSpPr>
          <p:cNvPr id="27" name="TextBox 29"/>
          <p:cNvSpPr txBox="1"/>
          <p:nvPr/>
        </p:nvSpPr>
        <p:spPr>
          <a:xfrm>
            <a:off x="1068062" y="505854"/>
            <a:ext cx="4001416" cy="418576"/>
          </a:xfrm>
          <a:prstGeom prst="rect">
            <a:avLst/>
          </a:prstGeom>
          <a:noFill/>
        </p:spPr>
        <p:txBody>
          <a:bodyPr wrap="none" rtlCol="0">
            <a:spAutoFit/>
          </a:bodyPr>
          <a:lstStyle/>
          <a:p>
            <a:r>
              <a:rPr lang="en-US" altLang="zh-CN" sz="2120" b="1" dirty="0">
                <a:latin typeface="Arial" panose="020B0604020202020204" pitchFamily="34" charset="0"/>
                <a:cs typeface="Arial" panose="020B0604020202020204" pitchFamily="34" charset="0"/>
                <a:sym typeface="+mn-lt"/>
              </a:rPr>
              <a:t>Reliable Project Development</a:t>
            </a:r>
            <a:endParaRPr lang="en-US" altLang="zh-CN" sz="2120" b="1" dirty="0">
              <a:latin typeface="Arial" panose="020B0604020202020204" pitchFamily="34" charset="0"/>
              <a:cs typeface="Arial" panose="020B0604020202020204" pitchFamily="34" charset="0"/>
              <a:sym typeface="+mn-lt"/>
            </a:endParaRPr>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852060" y="288837"/>
            <a:ext cx="948228" cy="854321"/>
          </a:xfrm>
          <a:prstGeom prst="rect">
            <a:avLst/>
          </a:prstGeom>
        </p:spPr>
      </p:pic>
      <p:pic>
        <p:nvPicPr>
          <p:cNvPr id="15" name="图片 14"/>
          <p:cNvPicPr>
            <a:picLocks noChangeAspect="1"/>
          </p:cNvPicPr>
          <p:nvPr/>
        </p:nvPicPr>
        <p:blipFill>
          <a:blip r:embed="rId2" cstate="screen"/>
          <a:stretch>
            <a:fillRect/>
          </a:stretch>
        </p:blipFill>
        <p:spPr>
          <a:xfrm>
            <a:off x="4902958" y="1197521"/>
            <a:ext cx="7289042" cy="485936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530345"/>
            <a:ext cx="804211" cy="37130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15" b="1" dirty="0">
                <a:cs typeface="+mn-ea"/>
                <a:sym typeface="+mn-lt"/>
              </a:rPr>
              <a:t> </a:t>
            </a:r>
            <a:endParaRPr lang="zh-CN" altLang="en-US" sz="2115" b="1" dirty="0">
              <a:cs typeface="+mn-ea"/>
              <a:sym typeface="+mn-lt"/>
            </a:endParaRPr>
          </a:p>
        </p:txBody>
      </p:sp>
      <p:cxnSp>
        <p:nvCxnSpPr>
          <p:cNvPr id="25" name="直接连接符 24"/>
          <p:cNvCxnSpPr/>
          <p:nvPr/>
        </p:nvCxnSpPr>
        <p:spPr>
          <a:xfrm flipV="1">
            <a:off x="1005774" y="529925"/>
            <a:ext cx="0" cy="372145"/>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686173" y="1600326"/>
            <a:ext cx="1295312" cy="15238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cs typeface="+mn-ea"/>
              <a:sym typeface="+mn-lt"/>
            </a:endParaRPr>
          </a:p>
        </p:txBody>
      </p:sp>
      <p:sp>
        <p:nvSpPr>
          <p:cNvPr id="17" name="TextBox 17"/>
          <p:cNvSpPr txBox="1"/>
          <p:nvPr/>
        </p:nvSpPr>
        <p:spPr>
          <a:xfrm>
            <a:off x="576461" y="1832908"/>
            <a:ext cx="6264696" cy="430887"/>
          </a:xfrm>
          <a:prstGeom prst="rect">
            <a:avLst/>
          </a:prstGeom>
          <a:noFill/>
        </p:spPr>
        <p:txBody>
          <a:bodyPr wrap="square" rtlCol="0">
            <a:spAutoFit/>
          </a:bodyPr>
          <a:lstStyle/>
          <a:p>
            <a:r>
              <a:rPr lang="en-US" altLang="zh-CN" sz="2200" b="1" dirty="0">
                <a:latin typeface="Arial" panose="020B0604020202020204" pitchFamily="34" charset="0"/>
                <a:cs typeface="Arial" panose="020B0604020202020204" pitchFamily="34" charset="0"/>
                <a:sym typeface="+mn-lt"/>
              </a:rPr>
              <a:t>Excellent Engineering Design Capabilities</a:t>
            </a:r>
            <a:endParaRPr lang="zh-CN" altLang="en-US" sz="2200" b="1" dirty="0">
              <a:latin typeface="Arial" panose="020B0604020202020204" pitchFamily="34" charset="0"/>
              <a:cs typeface="Arial" panose="020B0604020202020204" pitchFamily="34" charset="0"/>
              <a:sym typeface="+mn-lt"/>
            </a:endParaRPr>
          </a:p>
        </p:txBody>
      </p:sp>
      <p:sp>
        <p:nvSpPr>
          <p:cNvPr id="18" name="TextBox 14"/>
          <p:cNvSpPr txBox="1"/>
          <p:nvPr/>
        </p:nvSpPr>
        <p:spPr>
          <a:xfrm>
            <a:off x="616407" y="5694004"/>
            <a:ext cx="1289134" cy="415498"/>
          </a:xfrm>
          <a:prstGeom prst="rect">
            <a:avLst/>
          </a:prstGeom>
          <a:noFill/>
        </p:spPr>
        <p:txBody>
          <a:bodyPr wrap="none" rtlCol="0">
            <a:spAutoFit/>
          </a:bodyPr>
          <a:lstStyle/>
          <a:p>
            <a:pPr algn="ctr"/>
            <a:r>
              <a:rPr lang="en-US" altLang="zh-CN" sz="1050" dirty="0">
                <a:latin typeface="Arial" panose="020B0604020202020204" pitchFamily="34" charset="0"/>
                <a:cs typeface="Arial" panose="020B0604020202020204" pitchFamily="34" charset="0"/>
                <a:sym typeface="+mn-lt"/>
              </a:rPr>
              <a:t>Experienced</a:t>
            </a:r>
            <a:endParaRPr lang="en-US" altLang="zh-CN" sz="1050" dirty="0">
              <a:latin typeface="Arial" panose="020B0604020202020204" pitchFamily="34" charset="0"/>
              <a:cs typeface="Arial" panose="020B0604020202020204" pitchFamily="34" charset="0"/>
              <a:sym typeface="+mn-lt"/>
            </a:endParaRPr>
          </a:p>
          <a:p>
            <a:pPr algn="ctr"/>
            <a:r>
              <a:rPr lang="en-US" altLang="zh-CN" sz="1050" dirty="0">
                <a:latin typeface="Arial" panose="020B0604020202020204" pitchFamily="34" charset="0"/>
                <a:cs typeface="Arial" panose="020B0604020202020204" pitchFamily="34" charset="0"/>
                <a:sym typeface="+mn-lt"/>
              </a:rPr>
              <a:t>Engineering Team</a:t>
            </a:r>
            <a:endParaRPr lang="zh-CN" altLang="en-US" sz="1050" dirty="0">
              <a:latin typeface="Arial" panose="020B0604020202020204" pitchFamily="34" charset="0"/>
              <a:cs typeface="Arial" panose="020B0604020202020204" pitchFamily="34" charset="0"/>
              <a:sym typeface="+mn-lt"/>
            </a:endParaRPr>
          </a:p>
        </p:txBody>
      </p:sp>
      <p:sp>
        <p:nvSpPr>
          <p:cNvPr id="19" name="TextBox 21"/>
          <p:cNvSpPr txBox="1"/>
          <p:nvPr/>
        </p:nvSpPr>
        <p:spPr>
          <a:xfrm>
            <a:off x="2237159" y="5694004"/>
            <a:ext cx="1236236" cy="415498"/>
          </a:xfrm>
          <a:prstGeom prst="rect">
            <a:avLst/>
          </a:prstGeom>
          <a:noFill/>
        </p:spPr>
        <p:txBody>
          <a:bodyPr wrap="none" rtlCol="0">
            <a:spAutoFit/>
          </a:bodyPr>
          <a:lstStyle/>
          <a:p>
            <a:pPr algn="ctr"/>
            <a:r>
              <a:rPr lang="en-US" altLang="zh-CN" sz="1050" dirty="0">
                <a:latin typeface="Arial" panose="020B0604020202020204" pitchFamily="34" charset="0"/>
                <a:cs typeface="Arial" panose="020B0604020202020204" pitchFamily="34" charset="0"/>
                <a:sym typeface="+mn-lt"/>
              </a:rPr>
              <a:t>Rich </a:t>
            </a:r>
            <a:endParaRPr lang="en-US" altLang="zh-CN" sz="1050" dirty="0">
              <a:latin typeface="Arial" panose="020B0604020202020204" pitchFamily="34" charset="0"/>
              <a:cs typeface="Arial" panose="020B0604020202020204" pitchFamily="34" charset="0"/>
              <a:sym typeface="+mn-lt"/>
            </a:endParaRPr>
          </a:p>
          <a:p>
            <a:pPr algn="ctr"/>
            <a:r>
              <a:rPr lang="en-US" altLang="zh-CN" sz="1050" dirty="0">
                <a:latin typeface="Arial" panose="020B0604020202020204" pitchFamily="34" charset="0"/>
                <a:cs typeface="Arial" panose="020B0604020202020204" pitchFamily="34" charset="0"/>
                <a:sym typeface="+mn-lt"/>
              </a:rPr>
              <a:t>Solution Package</a:t>
            </a:r>
            <a:endParaRPr lang="zh-CN" altLang="en-US" sz="1050" dirty="0">
              <a:latin typeface="Arial" panose="020B0604020202020204" pitchFamily="34" charset="0"/>
              <a:cs typeface="Arial" panose="020B0604020202020204" pitchFamily="34" charset="0"/>
              <a:sym typeface="+mn-lt"/>
            </a:endParaRPr>
          </a:p>
        </p:txBody>
      </p:sp>
      <p:sp>
        <p:nvSpPr>
          <p:cNvPr id="22" name="TextBox 22"/>
          <p:cNvSpPr txBox="1"/>
          <p:nvPr/>
        </p:nvSpPr>
        <p:spPr>
          <a:xfrm>
            <a:off x="3710222" y="5694004"/>
            <a:ext cx="1385316" cy="415498"/>
          </a:xfrm>
          <a:prstGeom prst="rect">
            <a:avLst/>
          </a:prstGeom>
          <a:noFill/>
        </p:spPr>
        <p:txBody>
          <a:bodyPr wrap="none" rtlCol="0">
            <a:spAutoFit/>
          </a:bodyPr>
          <a:lstStyle/>
          <a:p>
            <a:pPr algn="ctr"/>
            <a:r>
              <a:rPr lang="en-US" altLang="zh-CN" sz="1050" dirty="0">
                <a:latin typeface="Arial" panose="020B0604020202020204" pitchFamily="34" charset="0"/>
                <a:cs typeface="Arial" panose="020B0604020202020204" pitchFamily="34" charset="0"/>
                <a:sym typeface="+mn-lt"/>
              </a:rPr>
              <a:t>Professional </a:t>
            </a:r>
            <a:endParaRPr lang="en-US" altLang="zh-CN" sz="1050" dirty="0">
              <a:latin typeface="Arial" panose="020B0604020202020204" pitchFamily="34" charset="0"/>
              <a:cs typeface="Arial" panose="020B0604020202020204" pitchFamily="34" charset="0"/>
              <a:sym typeface="+mn-lt"/>
            </a:endParaRPr>
          </a:p>
          <a:p>
            <a:pPr algn="ctr"/>
            <a:r>
              <a:rPr lang="en-US" altLang="zh-CN" sz="1050" dirty="0">
                <a:latin typeface="Arial" panose="020B0604020202020204" pitchFamily="34" charset="0"/>
                <a:cs typeface="Arial" panose="020B0604020202020204" pitchFamily="34" charset="0"/>
                <a:sym typeface="+mn-lt"/>
              </a:rPr>
              <a:t>Industrial Standards</a:t>
            </a:r>
            <a:endParaRPr lang="zh-CN" altLang="en-US" sz="1050" dirty="0">
              <a:latin typeface="Arial" panose="020B0604020202020204" pitchFamily="34" charset="0"/>
              <a:cs typeface="Arial" panose="020B0604020202020204" pitchFamily="34" charset="0"/>
              <a:sym typeface="+mn-lt"/>
            </a:endParaRPr>
          </a:p>
        </p:txBody>
      </p:sp>
      <p:sp>
        <p:nvSpPr>
          <p:cNvPr id="23" name="TextBox 23"/>
          <p:cNvSpPr txBox="1"/>
          <p:nvPr/>
        </p:nvSpPr>
        <p:spPr>
          <a:xfrm>
            <a:off x="5348998" y="5694004"/>
            <a:ext cx="1091966" cy="415498"/>
          </a:xfrm>
          <a:prstGeom prst="rect">
            <a:avLst/>
          </a:prstGeom>
          <a:noFill/>
        </p:spPr>
        <p:txBody>
          <a:bodyPr wrap="none" rtlCol="0">
            <a:spAutoFit/>
          </a:bodyPr>
          <a:lstStyle/>
          <a:p>
            <a:pPr algn="ctr"/>
            <a:r>
              <a:rPr lang="en-US" altLang="zh-CN" sz="1050" dirty="0">
                <a:latin typeface="Arial" panose="020B0604020202020204" pitchFamily="34" charset="0"/>
                <a:cs typeface="Arial" panose="020B0604020202020204" pitchFamily="34" charset="0"/>
                <a:sym typeface="+mn-lt"/>
              </a:rPr>
              <a:t>Leading</a:t>
            </a:r>
            <a:endParaRPr lang="en-US" altLang="zh-CN" sz="1050" dirty="0">
              <a:latin typeface="Arial" panose="020B0604020202020204" pitchFamily="34" charset="0"/>
              <a:cs typeface="Arial" panose="020B0604020202020204" pitchFamily="34" charset="0"/>
              <a:sym typeface="+mn-lt"/>
            </a:endParaRPr>
          </a:p>
          <a:p>
            <a:pPr algn="ctr"/>
            <a:r>
              <a:rPr lang="en-US" altLang="zh-CN" sz="1050" dirty="0">
                <a:latin typeface="Arial" panose="020B0604020202020204" pitchFamily="34" charset="0"/>
                <a:cs typeface="Arial" panose="020B0604020202020204" pitchFamily="34" charset="0"/>
                <a:sym typeface="+mn-lt"/>
              </a:rPr>
              <a:t>System Design</a:t>
            </a:r>
            <a:endParaRPr lang="zh-CN" altLang="en-US" sz="1050" dirty="0">
              <a:latin typeface="Arial" panose="020B0604020202020204" pitchFamily="34" charset="0"/>
              <a:cs typeface="Arial" panose="020B0604020202020204" pitchFamily="34" charset="0"/>
              <a:sym typeface="+mn-lt"/>
            </a:endParaRPr>
          </a:p>
        </p:txBody>
      </p:sp>
      <p:sp>
        <p:nvSpPr>
          <p:cNvPr id="24" name="TextBox 25"/>
          <p:cNvSpPr txBox="1"/>
          <p:nvPr/>
        </p:nvSpPr>
        <p:spPr>
          <a:xfrm>
            <a:off x="1014030" y="506709"/>
            <a:ext cx="6598281" cy="418576"/>
          </a:xfrm>
          <a:prstGeom prst="rect">
            <a:avLst/>
          </a:prstGeom>
          <a:noFill/>
        </p:spPr>
        <p:txBody>
          <a:bodyPr wrap="none" rtlCol="0">
            <a:spAutoFit/>
          </a:bodyPr>
          <a:lstStyle/>
          <a:p>
            <a:r>
              <a:rPr lang="en-US" altLang="zh-CN" sz="2120" b="1" dirty="0">
                <a:latin typeface="Arial" panose="020B0604020202020204" pitchFamily="34" charset="0"/>
                <a:cs typeface="Arial" panose="020B0604020202020204" pitchFamily="34" charset="0"/>
                <a:sym typeface="+mn-lt"/>
              </a:rPr>
              <a:t>Excellent Project Engineering Design Capabilities</a:t>
            </a:r>
            <a:endParaRPr lang="en-US" altLang="zh-CN" sz="2120" b="1" dirty="0">
              <a:latin typeface="Arial" panose="020B0604020202020204" pitchFamily="34" charset="0"/>
              <a:cs typeface="Arial" panose="020B0604020202020204" pitchFamily="34" charset="0"/>
              <a:sym typeface="+mn-lt"/>
            </a:endParaRPr>
          </a:p>
        </p:txBody>
      </p:sp>
      <p:sp>
        <p:nvSpPr>
          <p:cNvPr id="26" name="矩形 25"/>
          <p:cNvSpPr/>
          <p:nvPr/>
        </p:nvSpPr>
        <p:spPr>
          <a:xfrm>
            <a:off x="576461" y="2413704"/>
            <a:ext cx="4644516" cy="307777"/>
          </a:xfrm>
          <a:prstGeom prst="rect">
            <a:avLst/>
          </a:prstGeom>
        </p:spPr>
        <p:txBody>
          <a:bodyPr wrap="square">
            <a:spAutoFit/>
          </a:bodyPr>
          <a:lstStyle/>
          <a:p>
            <a:r>
              <a:rPr lang="en-US" altLang="zh-TW" sz="1400" b="1" dirty="0">
                <a:latin typeface="Arial" panose="020B0604020202020204" pitchFamily="34" charset="0"/>
                <a:cs typeface="Arial" panose="020B0604020202020204" pitchFamily="34" charset="0"/>
                <a:sym typeface="+mn-lt"/>
              </a:rPr>
              <a:t>Strict</a:t>
            </a:r>
            <a:r>
              <a:rPr lang="en-US" altLang="zh-CN" sz="1400" b="1" dirty="0">
                <a:latin typeface="Arial" panose="020B0604020202020204" pitchFamily="34" charset="0"/>
                <a:cs typeface="Arial" panose="020B0604020202020204" pitchFamily="34" charset="0"/>
                <a:sym typeface="+mn-lt"/>
              </a:rPr>
              <a:t> Standards and Tailor-made Services</a:t>
            </a:r>
            <a:endParaRPr lang="en-US" altLang="zh-CN" sz="1100" dirty="0">
              <a:latin typeface="Arial" panose="020B0604020202020204" pitchFamily="34" charset="0"/>
              <a:cs typeface="Arial" panose="020B0604020202020204" pitchFamily="34" charset="0"/>
              <a:sym typeface="+mn-lt"/>
            </a:endParaRPr>
          </a:p>
        </p:txBody>
      </p:sp>
      <p:sp>
        <p:nvSpPr>
          <p:cNvPr id="27" name="矩形 26"/>
          <p:cNvSpPr/>
          <p:nvPr/>
        </p:nvSpPr>
        <p:spPr>
          <a:xfrm>
            <a:off x="5894980" y="2413982"/>
            <a:ext cx="5174825" cy="307777"/>
          </a:xfrm>
          <a:prstGeom prst="rect">
            <a:avLst/>
          </a:prstGeom>
        </p:spPr>
        <p:txBody>
          <a:bodyPr wrap="square">
            <a:spAutoFit/>
          </a:bodyPr>
          <a:lstStyle/>
          <a:p>
            <a:r>
              <a:rPr lang="en-US" altLang="zh-CN" sz="1400" b="1" dirty="0">
                <a:latin typeface="Arial" panose="020B0604020202020204" pitchFamily="34" charset="0"/>
                <a:cs typeface="Arial" panose="020B0604020202020204" pitchFamily="34" charset="0"/>
                <a:sym typeface="+mn-lt"/>
              </a:rPr>
              <a:t>Professional Engineering Design and High-efficiency Team</a:t>
            </a:r>
            <a:endParaRPr lang="en-US" altLang="zh-CN" sz="1100" dirty="0">
              <a:latin typeface="Arial" panose="020B0604020202020204" pitchFamily="34" charset="0"/>
              <a:cs typeface="Arial" panose="020B0604020202020204" pitchFamily="34" charset="0"/>
              <a:sym typeface="+mn-lt"/>
            </a:endParaRPr>
          </a:p>
        </p:txBody>
      </p:sp>
      <p:pic>
        <p:nvPicPr>
          <p:cNvPr id="29"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64493" y="4757900"/>
            <a:ext cx="844991" cy="844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5545" y="4902767"/>
            <a:ext cx="718871" cy="67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070" y="4877639"/>
            <a:ext cx="790855" cy="666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9021" y="4846038"/>
            <a:ext cx="752512" cy="729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矩形 40"/>
          <p:cNvSpPr/>
          <p:nvPr/>
        </p:nvSpPr>
        <p:spPr>
          <a:xfrm>
            <a:off x="576461" y="2678847"/>
            <a:ext cx="4392488" cy="1631216"/>
          </a:xfrm>
          <a:prstGeom prst="rect">
            <a:avLst/>
          </a:prstGeom>
        </p:spPr>
        <p:txBody>
          <a:bodyPr wrap="square">
            <a:spAutoFit/>
          </a:bodyPr>
          <a:lstStyle/>
          <a:p>
            <a:pPr marL="171450" indent="-171450">
              <a:lnSpc>
                <a:spcPts val="1500"/>
              </a:lnSpc>
              <a:buFont typeface="Arial" panose="020B0604020202020204" pitchFamily="34" charset="0"/>
              <a:buChar char="•"/>
            </a:pPr>
            <a:r>
              <a:rPr lang="en-US" altLang="zh-CN" sz="1100" dirty="0">
                <a:latin typeface="Arial" panose="020B0604020202020204" pitchFamily="34" charset="0"/>
                <a:cs typeface="Arial" panose="020B0604020202020204" pitchFamily="34" charset="0"/>
                <a:sym typeface="+mn-lt"/>
              </a:rPr>
              <a:t>High standards are implemented throughout the project engineering design to ensure project quality.</a:t>
            </a:r>
            <a:endParaRPr lang="zh-CN" altLang="en-US" sz="1100" dirty="0">
              <a:latin typeface="Arial" panose="020B0604020202020204" pitchFamily="34" charset="0"/>
              <a:cs typeface="Arial" panose="020B0604020202020204" pitchFamily="34" charset="0"/>
              <a:sym typeface="+mn-lt"/>
            </a:endParaRPr>
          </a:p>
          <a:p>
            <a:pPr marL="171450" indent="-171450">
              <a:lnSpc>
                <a:spcPts val="1500"/>
              </a:lnSpc>
              <a:buFont typeface="Arial" panose="020B0604020202020204" pitchFamily="34" charset="0"/>
              <a:buChar char="•"/>
            </a:pPr>
            <a:r>
              <a:rPr lang="en-US" altLang="zh-CN" sz="1100" dirty="0">
                <a:latin typeface="Arial" panose="020B0604020202020204" pitchFamily="34" charset="0"/>
                <a:cs typeface="Arial" panose="020B0604020202020204" pitchFamily="34" charset="0"/>
                <a:sym typeface="+mn-lt"/>
              </a:rPr>
              <a:t>Project layout design is based on factors such as actual solar radiation, weather and site conditions.</a:t>
            </a:r>
            <a:endParaRPr lang="en-US" altLang="zh-CN" sz="1100" dirty="0">
              <a:latin typeface="Arial" panose="020B0604020202020204" pitchFamily="34" charset="0"/>
              <a:cs typeface="Arial" panose="020B0604020202020204" pitchFamily="34" charset="0"/>
              <a:sym typeface="+mn-lt"/>
            </a:endParaRPr>
          </a:p>
          <a:p>
            <a:pPr marL="171450" indent="-171450">
              <a:lnSpc>
                <a:spcPts val="1500"/>
              </a:lnSpc>
              <a:buFont typeface="Arial" panose="020B0604020202020204" pitchFamily="34" charset="0"/>
              <a:buChar char="•"/>
            </a:pPr>
            <a:r>
              <a:rPr lang="en-US" altLang="zh-CN" sz="1100" dirty="0">
                <a:latin typeface="Arial" panose="020B0604020202020204" pitchFamily="34" charset="0"/>
                <a:cs typeface="Arial" panose="020B0604020202020204" pitchFamily="34" charset="0"/>
                <a:sym typeface="+mn-lt"/>
              </a:rPr>
              <a:t>Tailor-made solar energy solutions based on project characteristics</a:t>
            </a:r>
            <a:endParaRPr lang="en-US" altLang="zh-CN" sz="1100" dirty="0">
              <a:latin typeface="Arial" panose="020B0604020202020204" pitchFamily="34" charset="0"/>
              <a:cs typeface="Arial" panose="020B0604020202020204" pitchFamily="34" charset="0"/>
              <a:sym typeface="+mn-lt"/>
            </a:endParaRPr>
          </a:p>
          <a:p>
            <a:pPr marL="171450" indent="-171450">
              <a:lnSpc>
                <a:spcPts val="1500"/>
              </a:lnSpc>
              <a:buFont typeface="Arial" panose="020B0604020202020204" pitchFamily="34" charset="0"/>
              <a:buChar char="•"/>
            </a:pPr>
            <a:r>
              <a:rPr lang="en-US" altLang="zh-CN" sz="1100" dirty="0">
                <a:latin typeface="Arial" panose="020B0604020202020204" pitchFamily="34" charset="0"/>
                <a:cs typeface="Arial" panose="020B0604020202020204" pitchFamily="34" charset="0"/>
                <a:sym typeface="+mn-lt"/>
              </a:rPr>
              <a:t>The most optimized engineering design based on demands of customers</a:t>
            </a:r>
            <a:endParaRPr lang="en-US" altLang="zh-CN" sz="1100" dirty="0">
              <a:latin typeface="Arial" panose="020B0604020202020204" pitchFamily="34" charset="0"/>
              <a:cs typeface="Arial" panose="020B0604020202020204" pitchFamily="34" charset="0"/>
              <a:sym typeface="+mn-lt"/>
            </a:endParaRPr>
          </a:p>
        </p:txBody>
      </p:sp>
      <p:sp>
        <p:nvSpPr>
          <p:cNvPr id="42" name="矩形 41"/>
          <p:cNvSpPr/>
          <p:nvPr/>
        </p:nvSpPr>
        <p:spPr>
          <a:xfrm>
            <a:off x="5894980" y="2678847"/>
            <a:ext cx="5174825" cy="861774"/>
          </a:xfrm>
          <a:prstGeom prst="rect">
            <a:avLst/>
          </a:prstGeom>
        </p:spPr>
        <p:txBody>
          <a:bodyPr wrap="square">
            <a:spAutoFit/>
          </a:bodyPr>
          <a:lstStyle/>
          <a:p>
            <a:pPr marL="171450" indent="-171450">
              <a:lnSpc>
                <a:spcPts val="1500"/>
              </a:lnSpc>
              <a:buFont typeface="Arial" panose="020B0604020202020204" pitchFamily="34" charset="0"/>
              <a:buChar char="•"/>
            </a:pPr>
            <a:r>
              <a:rPr lang="en-US" altLang="zh-CN" sz="1100" dirty="0">
                <a:latin typeface="Arial" panose="020B0604020202020204" pitchFamily="34" charset="0"/>
                <a:cs typeface="Arial" panose="020B0604020202020204" pitchFamily="34" charset="0"/>
                <a:sym typeface="+mn-lt"/>
              </a:rPr>
              <a:t>Talesun adopts industry-leading PV project design tools.</a:t>
            </a:r>
            <a:endParaRPr lang="en-US" altLang="zh-CN" sz="1100" dirty="0">
              <a:latin typeface="Arial" panose="020B0604020202020204" pitchFamily="34" charset="0"/>
              <a:cs typeface="Arial" panose="020B0604020202020204" pitchFamily="34" charset="0"/>
              <a:sym typeface="+mn-lt"/>
            </a:endParaRPr>
          </a:p>
          <a:p>
            <a:pPr marL="171450" indent="-171450">
              <a:lnSpc>
                <a:spcPts val="1500"/>
              </a:lnSpc>
              <a:buFont typeface="Arial" panose="020B0604020202020204" pitchFamily="34" charset="0"/>
              <a:buChar char="•"/>
            </a:pPr>
            <a:r>
              <a:rPr lang="en-US" altLang="zh-CN" sz="1100" dirty="0">
                <a:latin typeface="Arial" panose="020B0604020202020204" pitchFamily="34" charset="0"/>
                <a:cs typeface="Arial" panose="020B0604020202020204" pitchFamily="34" charset="0"/>
                <a:sym typeface="+mn-lt"/>
              </a:rPr>
              <a:t>Talesun provides customers with the best solar energy solutions based on data from professional platforms.</a:t>
            </a:r>
            <a:endParaRPr lang="en-US" altLang="zh-CN" sz="1100" dirty="0">
              <a:latin typeface="Arial" panose="020B0604020202020204" pitchFamily="34" charset="0"/>
              <a:cs typeface="Arial" panose="020B0604020202020204" pitchFamily="34" charset="0"/>
              <a:sym typeface="+mn-lt"/>
            </a:endParaRPr>
          </a:p>
          <a:p>
            <a:pPr marL="171450" indent="-171450">
              <a:lnSpc>
                <a:spcPts val="1500"/>
              </a:lnSpc>
              <a:buFont typeface="Arial" panose="020B0604020202020204" pitchFamily="34" charset="0"/>
              <a:buChar char="•"/>
            </a:pPr>
            <a:r>
              <a:rPr lang="en-US" altLang="zh-CN" sz="1100" dirty="0">
                <a:latin typeface="Arial" panose="020B0604020202020204" pitchFamily="34" charset="0"/>
                <a:cs typeface="Arial" panose="020B0604020202020204" pitchFamily="34" charset="0"/>
                <a:sym typeface="+mn-lt"/>
              </a:rPr>
              <a:t>Respond quickly and make timely adjustments through teamwork.</a:t>
            </a:r>
            <a:endParaRPr lang="en-US" altLang="zh-CN" sz="1100" dirty="0">
              <a:latin typeface="Arial" panose="020B0604020202020204" pitchFamily="34" charset="0"/>
              <a:cs typeface="Arial" panose="020B0604020202020204" pitchFamily="34" charset="0"/>
              <a:sym typeface="+mn-lt"/>
            </a:endParaRPr>
          </a:p>
        </p:txBody>
      </p:sp>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2060" y="288837"/>
            <a:ext cx="948228" cy="85432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504731"/>
            <a:ext cx="804211" cy="37130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15" b="1" dirty="0">
                <a:cs typeface="+mn-ea"/>
                <a:sym typeface="+mn-lt"/>
              </a:rPr>
              <a:t> </a:t>
            </a:r>
            <a:endParaRPr lang="zh-CN" altLang="en-US" sz="2115" b="1" dirty="0">
              <a:cs typeface="+mn-ea"/>
              <a:sym typeface="+mn-lt"/>
            </a:endParaRPr>
          </a:p>
        </p:txBody>
      </p:sp>
      <p:cxnSp>
        <p:nvCxnSpPr>
          <p:cNvPr id="16" name="直接连接符 15"/>
          <p:cNvCxnSpPr/>
          <p:nvPr/>
        </p:nvCxnSpPr>
        <p:spPr>
          <a:xfrm flipV="1">
            <a:off x="1005774" y="504311"/>
            <a:ext cx="0" cy="372145"/>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22" name="图片 2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56554" y="2341751"/>
            <a:ext cx="9853308" cy="2174787"/>
          </a:xfrm>
          <a:prstGeom prst="rect">
            <a:avLst/>
          </a:prstGeom>
        </p:spPr>
      </p:pic>
      <p:sp>
        <p:nvSpPr>
          <p:cNvPr id="23" name="TextBox 24"/>
          <p:cNvSpPr txBox="1"/>
          <p:nvPr/>
        </p:nvSpPr>
        <p:spPr>
          <a:xfrm>
            <a:off x="570993" y="1214322"/>
            <a:ext cx="7632848" cy="461665"/>
          </a:xfrm>
          <a:prstGeom prst="rect">
            <a:avLst/>
          </a:prstGeom>
          <a:noFill/>
        </p:spPr>
        <p:txBody>
          <a:bodyPr wrap="square" rtlCol="0">
            <a:spAutoFit/>
          </a:bodyPr>
          <a:lstStyle/>
          <a:p>
            <a:r>
              <a:rPr lang="en-US" altLang="zh-CN" sz="2200" b="1" dirty="0">
                <a:latin typeface="Arial" panose="020B0604020202020204" pitchFamily="34" charset="0"/>
                <a:cs typeface="Arial" panose="020B0604020202020204" pitchFamily="34" charset="0"/>
                <a:sym typeface="+mn-lt"/>
              </a:rPr>
              <a:t>Rich Experience of PV Project </a:t>
            </a:r>
            <a:r>
              <a:rPr lang="en-US" altLang="zh-CN" sz="2400" b="1" dirty="0">
                <a:latin typeface="Arial" panose="020B0604020202020204" pitchFamily="34" charset="0"/>
                <a:cs typeface="Arial" panose="020B0604020202020204" pitchFamily="34" charset="0"/>
                <a:sym typeface="+mn-lt"/>
              </a:rPr>
              <a:t>Construction</a:t>
            </a:r>
            <a:endParaRPr lang="zh-CN" altLang="en-US" sz="2200" b="1" dirty="0">
              <a:latin typeface="Arial" panose="020B0604020202020204" pitchFamily="34" charset="0"/>
              <a:cs typeface="Arial" panose="020B0604020202020204" pitchFamily="34" charset="0"/>
              <a:sym typeface="+mn-lt"/>
            </a:endParaRPr>
          </a:p>
        </p:txBody>
      </p:sp>
      <p:sp>
        <p:nvSpPr>
          <p:cNvPr id="24" name="TextBox 16"/>
          <p:cNvSpPr txBox="1"/>
          <p:nvPr/>
        </p:nvSpPr>
        <p:spPr>
          <a:xfrm>
            <a:off x="1014030" y="468409"/>
            <a:ext cx="5631670" cy="418576"/>
          </a:xfrm>
          <a:prstGeom prst="rect">
            <a:avLst/>
          </a:prstGeom>
          <a:noFill/>
        </p:spPr>
        <p:txBody>
          <a:bodyPr wrap="none" rtlCol="0">
            <a:spAutoFit/>
          </a:bodyPr>
          <a:lstStyle/>
          <a:p>
            <a:r>
              <a:rPr lang="en-US" altLang="zh-CN" sz="2120" b="1" dirty="0">
                <a:latin typeface="Arial" panose="020B0604020202020204" pitchFamily="34" charset="0"/>
                <a:cs typeface="Arial" panose="020B0604020202020204" pitchFamily="34" charset="0"/>
                <a:sym typeface="+mn-lt"/>
              </a:rPr>
              <a:t>High-efficiency Construction Management</a:t>
            </a:r>
            <a:endParaRPr lang="en-US" altLang="zh-CN" sz="2120" b="1" dirty="0">
              <a:latin typeface="Arial" panose="020B0604020202020204" pitchFamily="34" charset="0"/>
              <a:cs typeface="Arial" panose="020B0604020202020204" pitchFamily="34" charset="0"/>
              <a:sym typeface="+mn-lt"/>
            </a:endParaRPr>
          </a:p>
        </p:txBody>
      </p:sp>
      <p:sp>
        <p:nvSpPr>
          <p:cNvPr id="25" name="TextBox 18"/>
          <p:cNvSpPr txBox="1"/>
          <p:nvPr/>
        </p:nvSpPr>
        <p:spPr>
          <a:xfrm>
            <a:off x="4891472" y="4891479"/>
            <a:ext cx="3456384" cy="276999"/>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sym typeface="+mn-lt"/>
              </a:rPr>
              <a:t>Professional and experienced Team</a:t>
            </a:r>
            <a:endParaRPr lang="zh-CN" altLang="en-US" sz="1000" dirty="0">
              <a:latin typeface="Arial" panose="020B0604020202020204" pitchFamily="34" charset="0"/>
              <a:cs typeface="Arial" panose="020B0604020202020204" pitchFamily="34" charset="0"/>
              <a:sym typeface="+mn-lt"/>
            </a:endParaRPr>
          </a:p>
        </p:txBody>
      </p:sp>
      <p:sp>
        <p:nvSpPr>
          <p:cNvPr id="30" name="TextBox 19"/>
          <p:cNvSpPr txBox="1"/>
          <p:nvPr/>
        </p:nvSpPr>
        <p:spPr>
          <a:xfrm>
            <a:off x="570994" y="1627909"/>
            <a:ext cx="7422292" cy="669414"/>
          </a:xfrm>
          <a:prstGeom prst="rect">
            <a:avLst/>
          </a:prstGeom>
          <a:noFill/>
        </p:spPr>
        <p:txBody>
          <a:bodyPr wrap="square" rtlCol="0">
            <a:spAutoFit/>
          </a:bodyPr>
          <a:lstStyle/>
          <a:p>
            <a:pPr algn="just">
              <a:lnSpc>
                <a:spcPts val="1500"/>
              </a:lnSpc>
            </a:pPr>
            <a:r>
              <a:rPr lang="en-US" altLang="zh-CN" sz="1100" dirty="0" err="1">
                <a:latin typeface="Arial" panose="020B0604020202020204" pitchFamily="34" charset="0"/>
                <a:cs typeface="Arial" panose="020B0604020202020204" pitchFamily="34" charset="0"/>
                <a:sym typeface="+mn-lt"/>
              </a:rPr>
              <a:t>Talesun</a:t>
            </a:r>
            <a:r>
              <a:rPr lang="en-US" altLang="zh-CN" sz="1100" dirty="0">
                <a:latin typeface="Arial" panose="020B0604020202020204" pitchFamily="34" charset="0"/>
                <a:cs typeface="Arial" panose="020B0604020202020204" pitchFamily="34" charset="0"/>
                <a:sym typeface="+mn-lt"/>
              </a:rPr>
              <a:t> has an experienced construction management team with EPC qualification for power engineering. By improving project construction management process, Talesun has been building PV projects efficiently, and optimizing construction costs and LCOE. </a:t>
            </a:r>
            <a:endParaRPr lang="zh-CN" altLang="en-US" sz="1100" dirty="0">
              <a:latin typeface="Arial" panose="020B0604020202020204" pitchFamily="34" charset="0"/>
              <a:cs typeface="Arial" panose="020B0604020202020204" pitchFamily="34" charset="0"/>
              <a:sym typeface="+mn-lt"/>
            </a:endParaRPr>
          </a:p>
        </p:txBody>
      </p:sp>
      <p:sp>
        <p:nvSpPr>
          <p:cNvPr id="31" name="TextBox 20"/>
          <p:cNvSpPr txBox="1"/>
          <p:nvPr/>
        </p:nvSpPr>
        <p:spPr>
          <a:xfrm>
            <a:off x="595338" y="4891479"/>
            <a:ext cx="4275005" cy="276999"/>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sym typeface="+mn-lt"/>
              </a:rPr>
              <a:t>Strict Execution Plan &amp; Management</a:t>
            </a:r>
            <a:endParaRPr lang="zh-CN" altLang="en-US" sz="1050" dirty="0">
              <a:latin typeface="Arial" panose="020B0604020202020204" pitchFamily="34" charset="0"/>
              <a:cs typeface="Arial" panose="020B0604020202020204" pitchFamily="34" charset="0"/>
              <a:sym typeface="+mn-lt"/>
            </a:endParaRPr>
          </a:p>
        </p:txBody>
      </p:sp>
      <p:sp>
        <p:nvSpPr>
          <p:cNvPr id="32" name="矩形 31"/>
          <p:cNvSpPr/>
          <p:nvPr/>
        </p:nvSpPr>
        <p:spPr>
          <a:xfrm>
            <a:off x="656553" y="4516538"/>
            <a:ext cx="1224137" cy="14401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mn-lt"/>
            </a:endParaRPr>
          </a:p>
        </p:txBody>
      </p:sp>
      <p:sp>
        <p:nvSpPr>
          <p:cNvPr id="33" name="TextBox 22"/>
          <p:cNvSpPr txBox="1"/>
          <p:nvPr/>
        </p:nvSpPr>
        <p:spPr>
          <a:xfrm>
            <a:off x="595338" y="5137874"/>
            <a:ext cx="4275005" cy="1036694"/>
          </a:xfrm>
          <a:prstGeom prst="rect">
            <a:avLst/>
          </a:prstGeom>
          <a:noFill/>
        </p:spPr>
        <p:txBody>
          <a:bodyPr wrap="square" rtlCol="0">
            <a:spAutoFit/>
          </a:bodyPr>
          <a:lstStyle/>
          <a:p>
            <a:pPr marL="171450" indent="-171450">
              <a:lnSpc>
                <a:spcPts val="1500"/>
              </a:lnSpc>
              <a:buFont typeface="Arial" panose="020B0604020202020204" pitchFamily="34" charset="0"/>
              <a:buChar char="•"/>
            </a:pPr>
            <a:r>
              <a:rPr lang="en-US" altLang="zh-CN" sz="1050" dirty="0">
                <a:latin typeface="Arial" panose="020B0604020202020204" pitchFamily="34" charset="0"/>
                <a:cs typeface="Arial" panose="020B0604020202020204" pitchFamily="34" charset="0"/>
                <a:sym typeface="+mn-lt"/>
              </a:rPr>
              <a:t>Efficient team management ensures that every project of Talesun is completed on time</a:t>
            </a:r>
            <a:endParaRPr lang="en-US" altLang="zh-CN" sz="1050" dirty="0">
              <a:latin typeface="Arial" panose="020B0604020202020204" pitchFamily="34" charset="0"/>
              <a:cs typeface="Arial" panose="020B0604020202020204" pitchFamily="34" charset="0"/>
              <a:sym typeface="+mn-lt"/>
            </a:endParaRPr>
          </a:p>
          <a:p>
            <a:pPr marL="171450" indent="-171450">
              <a:lnSpc>
                <a:spcPts val="1500"/>
              </a:lnSpc>
              <a:buFont typeface="Arial" panose="020B0604020202020204" pitchFamily="34" charset="0"/>
              <a:buChar char="•"/>
            </a:pPr>
            <a:r>
              <a:rPr lang="en-US" altLang="zh-CN" sz="1050" dirty="0">
                <a:latin typeface="Arial" panose="020B0604020202020204" pitchFamily="34" charset="0"/>
                <a:cs typeface="Arial" panose="020B0604020202020204" pitchFamily="34" charset="0"/>
                <a:sym typeface="+mn-lt"/>
              </a:rPr>
              <a:t>Accelerate installation and reduce labor costs by improving construction processes</a:t>
            </a:r>
            <a:endParaRPr lang="en-US" altLang="zh-CN" sz="1050" dirty="0">
              <a:latin typeface="Arial" panose="020B0604020202020204" pitchFamily="34" charset="0"/>
              <a:cs typeface="Arial" panose="020B0604020202020204" pitchFamily="34" charset="0"/>
              <a:sym typeface="+mn-lt"/>
            </a:endParaRPr>
          </a:p>
          <a:p>
            <a:pPr marL="171450" indent="-171450">
              <a:lnSpc>
                <a:spcPts val="1500"/>
              </a:lnSpc>
              <a:buFont typeface="Arial" panose="020B0604020202020204" pitchFamily="34" charset="0"/>
              <a:buChar char="•"/>
            </a:pPr>
            <a:r>
              <a:rPr lang="en-US" altLang="zh-CN" sz="1050" dirty="0">
                <a:latin typeface="Arial" panose="020B0604020202020204" pitchFamily="34" charset="0"/>
                <a:cs typeface="Arial" panose="020B0604020202020204" pitchFamily="34" charset="0"/>
                <a:sym typeface="+mn-lt"/>
              </a:rPr>
              <a:t>Maximize power output throughout the life cycle of PV projects</a:t>
            </a:r>
            <a:endParaRPr lang="zh-CN" altLang="en-US" sz="1050" dirty="0">
              <a:latin typeface="Arial" panose="020B0604020202020204" pitchFamily="34" charset="0"/>
              <a:cs typeface="Arial" panose="020B0604020202020204" pitchFamily="34" charset="0"/>
              <a:sym typeface="+mn-lt"/>
            </a:endParaRPr>
          </a:p>
        </p:txBody>
      </p:sp>
      <p:sp>
        <p:nvSpPr>
          <p:cNvPr id="34" name="TextBox 23"/>
          <p:cNvSpPr txBox="1"/>
          <p:nvPr/>
        </p:nvSpPr>
        <p:spPr>
          <a:xfrm>
            <a:off x="4891471" y="5137874"/>
            <a:ext cx="4541974" cy="861774"/>
          </a:xfrm>
          <a:prstGeom prst="rect">
            <a:avLst/>
          </a:prstGeom>
          <a:noFill/>
        </p:spPr>
        <p:txBody>
          <a:bodyPr wrap="square" rtlCol="0">
            <a:spAutoFit/>
          </a:bodyPr>
          <a:lstStyle/>
          <a:p>
            <a:pPr marL="171450" indent="-171450">
              <a:lnSpc>
                <a:spcPts val="1500"/>
              </a:lnSpc>
              <a:buFont typeface="Arial" panose="020B0604020202020204" pitchFamily="34" charset="0"/>
              <a:buChar char="•"/>
            </a:pPr>
            <a:r>
              <a:rPr lang="en-US" altLang="zh-CN" sz="1000" dirty="0">
                <a:latin typeface="Arial" panose="020B0604020202020204" pitchFamily="34" charset="0"/>
                <a:cs typeface="Arial" panose="020B0604020202020204" pitchFamily="34" charset="0"/>
                <a:sym typeface="+mn-lt"/>
              </a:rPr>
              <a:t>Rich experience in PV project construction management and proprietary technology in PV industry</a:t>
            </a:r>
            <a:endParaRPr lang="en-US" altLang="zh-CN" sz="1000" dirty="0">
              <a:latin typeface="Arial" panose="020B0604020202020204" pitchFamily="34" charset="0"/>
              <a:cs typeface="Arial" panose="020B0604020202020204" pitchFamily="34" charset="0"/>
              <a:sym typeface="+mn-lt"/>
            </a:endParaRPr>
          </a:p>
          <a:p>
            <a:pPr marL="171450" indent="-171450">
              <a:lnSpc>
                <a:spcPts val="1500"/>
              </a:lnSpc>
              <a:buFont typeface="Arial" panose="020B0604020202020204" pitchFamily="34" charset="0"/>
              <a:buChar char="•"/>
            </a:pPr>
            <a:r>
              <a:rPr lang="en-US" altLang="zh-CN" sz="1000" dirty="0">
                <a:latin typeface="Arial" panose="020B0604020202020204" pitchFamily="34" charset="0"/>
                <a:cs typeface="Arial" panose="020B0604020202020204" pitchFamily="34" charset="0"/>
                <a:sym typeface="+mn-lt"/>
              </a:rPr>
              <a:t>World-class PV project construction capabilities and top project operation management team</a:t>
            </a:r>
            <a:endParaRPr lang="zh-CN" altLang="en-US" sz="1000" dirty="0">
              <a:latin typeface="Arial" panose="020B0604020202020204" pitchFamily="34" charset="0"/>
              <a:cs typeface="Arial" panose="020B0604020202020204" pitchFamily="34" charset="0"/>
              <a:sym typeface="+mn-lt"/>
            </a:endParaRP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2060" y="288837"/>
            <a:ext cx="948228" cy="854321"/>
          </a:xfrm>
          <a:prstGeom prst="rect">
            <a:avLst/>
          </a:prstGeom>
        </p:spPr>
      </p:pic>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PP_MARK_KEY" val="33797814-f3db-438b-8247-20c6c94dc0e3"/>
  <p:tag name="COMMONDATA" val="eyJoZGlkIjoiNTY2OTk4OWQ2NzlhMzYwMTk5OTlhMGJjNzlhYzAyOWYifQ=="/>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14323</Words>
  <Application>WPS Presentation</Application>
  <PresentationFormat>宽屏</PresentationFormat>
  <Paragraphs>405</Paragraphs>
  <Slides>37</Slides>
  <Notes>22</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37</vt:i4>
      </vt:variant>
    </vt:vector>
  </HeadingPairs>
  <TitlesOfParts>
    <vt:vector size="53" baseType="lpstr">
      <vt:lpstr>Arial</vt:lpstr>
      <vt:lpstr>宋体</vt:lpstr>
      <vt:lpstr>Wingdings</vt:lpstr>
      <vt:lpstr>思源黑体 CN Medium</vt:lpstr>
      <vt:lpstr>黑体</vt:lpstr>
      <vt:lpstr>Malgun Gothic</vt:lpstr>
      <vt:lpstr>Arial</vt:lpstr>
      <vt:lpstr>微软雅黑</vt:lpstr>
      <vt:lpstr>Arial Unicode MS</vt:lpstr>
      <vt:lpstr>Calibri</vt:lpstr>
      <vt:lpstr>Montserrat</vt:lpstr>
      <vt:lpstr>Arial Black</vt:lpstr>
      <vt:lpstr>思源黑体 CN Heavy</vt:lpstr>
      <vt:lpstr>思源黑体 CN Light</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Ryan Qu</cp:lastModifiedBy>
  <cp:revision>285</cp:revision>
  <dcterms:created xsi:type="dcterms:W3CDTF">2023-04-06T08:14:00Z</dcterms:created>
  <dcterms:modified xsi:type="dcterms:W3CDTF">2023-12-11T07:04:53Z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F9A0193252064944BF70DECF65D6EFB9_13</vt:lpwstr>
  </property>
  <property fmtid="{D5CDD505-2E9C-101B-9397-08002B2CF9AE}" pid="3" name="KSOProductBuildVer">
    <vt:lpwstr>1033-12.2.0.13306</vt:lpwstr>
  </property>
</Properties>
</file>